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59" r:id="rId7"/>
    <p:sldId id="333" r:id="rId8"/>
    <p:sldId id="316" r:id="rId9"/>
    <p:sldId id="321" r:id="rId10"/>
    <p:sldId id="328" r:id="rId11"/>
    <p:sldId id="331" r:id="rId12"/>
    <p:sldId id="334" r:id="rId13"/>
    <p:sldId id="330" r:id="rId14"/>
    <p:sldId id="329" r:id="rId15"/>
    <p:sldId id="319" r:id="rId16"/>
    <p:sldId id="332" r:id="rId17"/>
    <p:sldId id="317" r:id="rId18"/>
    <p:sldId id="323" r:id="rId19"/>
    <p:sldId id="324" r:id="rId20"/>
    <p:sldId id="326" r:id="rId21"/>
    <p:sldId id="327" r:id="rId22"/>
    <p:sldId id="318" r:id="rId23"/>
    <p:sldId id="260" r:id="rId24"/>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96" userDrawn="1">
          <p15:clr>
            <a:srgbClr val="A4A3A4"/>
          </p15:clr>
        </p15:guide>
        <p15:guide id="3" orient="horz" pos="648" userDrawn="1">
          <p15:clr>
            <a:srgbClr val="A4A3A4"/>
          </p15:clr>
        </p15:guide>
        <p15:guide id="4" orient="horz" pos="719" userDrawn="1">
          <p15:clr>
            <a:srgbClr val="A4A3A4"/>
          </p15:clr>
        </p15:guide>
        <p15:guide id="5" orient="horz" pos="3918" userDrawn="1">
          <p15:clr>
            <a:srgbClr val="A4A3A4"/>
          </p15:clr>
        </p15:guide>
        <p15:guide id="6" orient="horz" pos="38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23" autoAdjust="0"/>
    <p:restoredTop sz="86451" autoAdjust="0"/>
  </p:normalViewPr>
  <p:slideViewPr>
    <p:cSldViewPr snapToGrid="0" showGuides="1">
      <p:cViewPr varScale="1">
        <p:scale>
          <a:sx n="86" d="100"/>
          <a:sy n="86" d="100"/>
        </p:scale>
        <p:origin x="92" y="984"/>
      </p:cViewPr>
      <p:guideLst>
        <p:guide pos="416"/>
        <p:guide pos="7296"/>
        <p:guide orient="horz" pos="648"/>
        <p:guide orient="horz" pos="719"/>
        <p:guide orient="horz" pos="3918"/>
        <p:guide orient="horz" pos="38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693EA1-43D7-4BCA-9F7A-537CD0E5C4A1}"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D2043-8F68-42D1-9124-766C520D463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alphaModFix amt="55000"/>
            <a:extLst>
              <a:ext uri="{28A0092B-C50C-407E-A947-70E740481C1C}">
                <a14:useLocalDpi xmlns:a14="http://schemas.microsoft.com/office/drawing/2010/main" val="0"/>
              </a:ext>
            </a:extLst>
          </a:blip>
          <a:stretch>
            <a:fillRect/>
          </a:stretch>
        </p:blipFill>
        <p:spPr>
          <a:xfrm rot="16200000" flipH="1">
            <a:off x="2736215" y="-1372235"/>
            <a:ext cx="6857365" cy="9602470"/>
          </a:xfrm>
          <a:prstGeom prst="rect">
            <a:avLst/>
          </a:prstGeom>
        </p:spPr>
      </p:pic>
      <p:sp>
        <p:nvSpPr>
          <p:cNvPr id="2" name="Title 1"/>
          <p:cNvSpPr>
            <a:spLocks noGrp="1"/>
          </p:cNvSpPr>
          <p:nvPr>
            <p:ph type="ctrTitle" hasCustomPrompt="1"/>
          </p:nvPr>
        </p:nvSpPr>
        <p:spPr>
          <a:xfrm>
            <a:off x="660400" y="2153569"/>
            <a:ext cx="10858500" cy="1463040"/>
          </a:xfrm>
        </p:spPr>
        <p:txBody>
          <a:bodyPr anchor="b">
            <a:normAutofit/>
          </a:bodyPr>
          <a:lstStyle>
            <a:lvl1pPr algn="ctr">
              <a:defRPr sz="4000"/>
            </a:lvl1pPr>
          </a:lstStyle>
          <a:p>
            <a:r>
              <a:rPr lang="en-US"/>
              <a:t>Click to add title</a:t>
            </a:r>
            <a:endParaRPr lang="en-US" dirty="0"/>
          </a:p>
        </p:txBody>
      </p:sp>
      <p:sp>
        <p:nvSpPr>
          <p:cNvPr id="3" name="Subtitle 2"/>
          <p:cNvSpPr>
            <a:spLocks noGrp="1"/>
          </p:cNvSpPr>
          <p:nvPr>
            <p:ph type="subTitle" idx="1" hasCustomPrompt="1"/>
          </p:nvPr>
        </p:nvSpPr>
        <p:spPr>
          <a:xfrm>
            <a:off x="4658360" y="3971764"/>
            <a:ext cx="2862580" cy="427824"/>
          </a:xfrm>
          <a:prstGeom prst="roundRect">
            <a:avLst/>
          </a:prstGeom>
          <a:solidFill>
            <a:schemeClr val="bg1">
              <a:alpha val="40000"/>
            </a:schemeClr>
          </a:solidFill>
        </p:spPr>
        <p:txBody>
          <a:bodyPr wrap="square" anchor="ctr" anchorCtr="0">
            <a:sp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YAM</a:t>
            </a:r>
            <a:endParaRPr lang="en-US" dirty="0"/>
          </a:p>
        </p:txBody>
      </p:sp>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endParaRPr lang="en-US" dirty="0"/>
          </a:p>
        </p:txBody>
      </p:sp>
      <p:sp>
        <p:nvSpPr>
          <p:cNvPr id="3" name="Content Placeholder 2"/>
          <p:cNvSpPr>
            <a:spLocks noGrp="1"/>
          </p:cNvSpPr>
          <p:nvPr>
            <p:ph idx="1" hasCustomPrompt="1"/>
          </p:nvPr>
        </p:nvSpPr>
        <p:spPr/>
        <p:txBody>
          <a:bodyPr/>
          <a:lstStyle/>
          <a:p>
            <a:pPr lvl="0"/>
            <a:r>
              <a:rPr lang="en-US"/>
              <a:t>Click to add text</a:t>
            </a:r>
            <a:endParaRPr lang="en-US" dirty="0"/>
          </a:p>
        </p:txBody>
      </p:sp>
      <p:sp>
        <p:nvSpPr>
          <p:cNvPr id="4" name="Date Placeholder 3"/>
          <p:cNvSpPr>
            <a:spLocks noGrp="1"/>
          </p:cNvSpPr>
          <p:nvPr>
            <p:ph type="dt" sz="half" idx="10"/>
          </p:nvPr>
        </p:nvSpPr>
        <p:spPr/>
        <p:txBody>
          <a:bodyPr/>
          <a:lstStyle/>
          <a:p>
            <a:fld id="{43A25592-9C3F-48AB-9A3F-F2A64B129A6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matchingName="Agenda">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0400" y="1500187"/>
            <a:ext cx="2836562" cy="915667"/>
          </a:xfrm>
        </p:spPr>
        <p:txBody>
          <a:bodyPr anchor="t">
            <a:normAutofit/>
          </a:bodyPr>
          <a:lstStyle>
            <a:lvl1pPr algn="r">
              <a:defRPr sz="2400"/>
            </a:lvl1pPr>
          </a:lstStyle>
          <a:p>
            <a:r>
              <a:rPr lang="en-US"/>
              <a:t>Agenda</a:t>
            </a:r>
            <a:endParaRPr lang="en-US" dirty="0"/>
          </a:p>
        </p:txBody>
      </p:sp>
      <p:sp>
        <p:nvSpPr>
          <p:cNvPr id="3" name="Content Placeholder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endParaRPr lang="en-US" dirty="0"/>
          </a:p>
        </p:txBody>
      </p:sp>
      <p:sp>
        <p:nvSpPr>
          <p:cNvPr id="5" name="Date Placeholder 4"/>
          <p:cNvSpPr>
            <a:spLocks noGrp="1"/>
          </p:cNvSpPr>
          <p:nvPr>
            <p:ph type="dt" sz="half" idx="10"/>
          </p:nvPr>
        </p:nvSpPr>
        <p:spPr/>
        <p:txBody>
          <a:bodyPr/>
          <a:lstStyle/>
          <a:p>
            <a:fld id="{43A25592-9C3F-48AB-9A3F-F2A64B129A6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BB1146-E542-4D4E-B8E9-6919A11DDD48}" type="slidenum">
              <a:rPr lang="en-US" smtClean="0"/>
            </a:fld>
            <a:endParaRPr lang="en-US"/>
          </a:p>
        </p:txBody>
      </p:sp>
      <p:cxnSp>
        <p:nvCxnSpPr>
          <p:cNvPr id="8" name="Straight Connector 7"/>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alphaModFix amt="55000"/>
            <a:extLst>
              <a:ext uri="{28A0092B-C50C-407E-A947-70E740481C1C}">
                <a14:useLocalDpi xmlns:a14="http://schemas.microsoft.com/office/drawing/2010/main" val="0"/>
              </a:ext>
            </a:extLst>
          </a:blip>
          <a:srcRect/>
          <a:stretch>
            <a:fillRect/>
          </a:stretch>
        </p:blipFill>
        <p:spPr>
          <a:xfrm rot="16200000" flipH="1">
            <a:off x="-309950" y="3138101"/>
            <a:ext cx="4029850" cy="3409949"/>
          </a:xfrm>
          <a:prstGeom prst="rect">
            <a:avLst/>
          </a:prstGeom>
        </p:spPr>
      </p:pic>
      <p:pic>
        <p:nvPicPr>
          <p:cNvPr id="8" name="Picture 7"/>
          <p:cNvPicPr>
            <a:picLocks noChangeAspect="1"/>
          </p:cNvPicPr>
          <p:nvPr/>
        </p:nvPicPr>
        <p:blipFill rotWithShape="1">
          <a:blip r:embed="rId3" cstate="print">
            <a:alphaModFix amt="54000"/>
            <a:extLst>
              <a:ext uri="{28A0092B-C50C-407E-A947-70E740481C1C}">
                <a14:useLocalDpi xmlns:a14="http://schemas.microsoft.com/office/drawing/2010/main" val="0"/>
              </a:ext>
            </a:extLst>
          </a:blip>
          <a:srcRect/>
          <a:stretch>
            <a:fillRect/>
          </a:stretch>
        </p:blipFill>
        <p:spPr>
          <a:xfrm>
            <a:off x="4470400" y="0"/>
            <a:ext cx="7721600" cy="6858000"/>
          </a:xfrm>
          <a:prstGeom prst="rect">
            <a:avLst/>
          </a:prstGeom>
        </p:spPr>
      </p:pic>
      <p:sp>
        <p:nvSpPr>
          <p:cNvPr id="2" name="Title 1"/>
          <p:cNvSpPr>
            <a:spLocks noGrp="1"/>
          </p:cNvSpPr>
          <p:nvPr>
            <p:ph type="title" hasCustomPrompt="1"/>
          </p:nvPr>
        </p:nvSpPr>
        <p:spPr>
          <a:xfrm>
            <a:off x="3371850" y="2878875"/>
            <a:ext cx="5435600" cy="987399"/>
          </a:xfrm>
        </p:spPr>
        <p:txBody>
          <a:bodyPr anchor="b">
            <a:normAutofit/>
          </a:bodyPr>
          <a:lstStyle>
            <a:lvl1pPr algn="ctr">
              <a:defRPr sz="2400"/>
            </a:lvl1pPr>
          </a:lstStyle>
          <a:p>
            <a:r>
              <a:rPr lang="en-US"/>
              <a:t>Click to add title</a:t>
            </a:r>
            <a:endParaRPr lang="en-US" dirty="0"/>
          </a:p>
        </p:txBody>
      </p:sp>
      <p:sp>
        <p:nvSpPr>
          <p:cNvPr id="3" name="Text Placeholder 2"/>
          <p:cNvSpPr>
            <a:spLocks noGrp="1"/>
          </p:cNvSpPr>
          <p:nvPr>
            <p:ph type="body" idx="1" hasCustomPrompt="1"/>
          </p:nvPr>
        </p:nvSpPr>
        <p:spPr>
          <a:xfrm>
            <a:off x="3371850" y="3866274"/>
            <a:ext cx="5435600" cy="519250"/>
          </a:xfrm>
        </p:spPr>
        <p:txBody>
          <a:bodyPr>
            <a:normAutofit/>
          </a:bodyPr>
          <a:lstStyle>
            <a:lvl1pPr marL="0" indent="0" algn="ctr">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endParaRPr lang="en-US" dirty="0"/>
          </a:p>
        </p:txBody>
      </p:sp>
      <p:sp>
        <p:nvSpPr>
          <p:cNvPr id="4" name="Date Placeholder 3"/>
          <p:cNvSpPr>
            <a:spLocks noGrp="1"/>
          </p:cNvSpPr>
          <p:nvPr>
            <p:ph type="dt" sz="half" idx="10"/>
          </p:nvPr>
        </p:nvSpPr>
        <p:spPr/>
        <p:txBody>
          <a:bodyPr/>
          <a:lstStyle/>
          <a:p>
            <a:fld id="{43A25592-9C3F-48AB-9A3F-F2A64B129A6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endParaRPr lang="en-US" dirty="0"/>
          </a:p>
        </p:txBody>
      </p:sp>
      <p:sp>
        <p:nvSpPr>
          <p:cNvPr id="3" name="Date Placeholder 2"/>
          <p:cNvSpPr>
            <a:spLocks noGrp="1"/>
          </p:cNvSpPr>
          <p:nvPr>
            <p:ph type="dt" sz="half" idx="10"/>
          </p:nvPr>
        </p:nvSpPr>
        <p:spPr/>
        <p:txBody>
          <a:bodyPr/>
          <a:lstStyle/>
          <a:p>
            <a:fld id="{43A25592-9C3F-48AB-9A3F-F2A64B129A6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25592-9C3F-48AB-9A3F-F2A64B129A6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matchingName="Closing">
  <p:cSld name="Closin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alphaModFix amt="55000"/>
            <a:extLst>
              <a:ext uri="{28A0092B-C50C-407E-A947-70E740481C1C}">
                <a14:useLocalDpi xmlns:a14="http://schemas.microsoft.com/office/drawing/2010/main" val="0"/>
              </a:ext>
            </a:extLst>
          </a:blip>
          <a:stretch>
            <a:fillRect/>
          </a:stretch>
        </p:blipFill>
        <p:spPr>
          <a:xfrm rot="16200000" flipH="1">
            <a:off x="2783840" y="-1372373"/>
            <a:ext cx="6857999" cy="9602747"/>
          </a:xfrm>
          <a:prstGeom prst="rect">
            <a:avLst/>
          </a:prstGeom>
        </p:spPr>
      </p:pic>
      <p:sp>
        <p:nvSpPr>
          <p:cNvPr id="2" name="Title 1"/>
          <p:cNvSpPr>
            <a:spLocks noGrp="1"/>
          </p:cNvSpPr>
          <p:nvPr>
            <p:ph type="title" hasCustomPrompt="1"/>
          </p:nvPr>
        </p:nvSpPr>
        <p:spPr>
          <a:xfrm>
            <a:off x="660400" y="3038152"/>
            <a:ext cx="10858500" cy="781696"/>
          </a:xfrm>
        </p:spPr>
        <p:txBody>
          <a:bodyPr anchor="ctr"/>
          <a:lstStyle>
            <a:lvl1pPr algn="ctr">
              <a:defRPr/>
            </a:lvl1pPr>
          </a:lstStyle>
          <a:p>
            <a:r>
              <a:rPr lang="en-US"/>
              <a:t>Click to add title</a:t>
            </a:r>
            <a:endParaRPr lang="en-US" dirty="0"/>
          </a:p>
        </p:txBody>
      </p:sp>
      <p:sp>
        <p:nvSpPr>
          <p:cNvPr id="4" name="Text Placeholder 3"/>
          <p:cNvSpPr>
            <a:spLocks noGrp="1"/>
          </p:cNvSpPr>
          <p:nvPr>
            <p:ph type="body" sz="quarter" idx="13" hasCustomPrompt="1"/>
          </p:nvPr>
        </p:nvSpPr>
        <p:spPr>
          <a:xfrm>
            <a:off x="7001013" y="5859780"/>
            <a:ext cx="4517887" cy="274320"/>
          </a:xfrm>
        </p:spPr>
        <p:txBody>
          <a:bodyPr anchor="ctr">
            <a:noAutofit/>
          </a:bodyPr>
          <a:lstStyle>
            <a:lvl1pPr marL="0" indent="0" algn="r">
              <a:lnSpc>
                <a:spcPct val="100000"/>
              </a:lnSpc>
              <a:spcBef>
                <a:spcPts val="0"/>
              </a:spcBef>
              <a:buNone/>
              <a:defRPr lang="en-US" sz="1200" dirty="0">
                <a:solidFill>
                  <a:schemeClr val="tx1"/>
                </a:solidFill>
              </a:defRPr>
            </a:lvl1pPr>
          </a:lstStyle>
          <a:p>
            <a:pPr lvl="0"/>
            <a:r>
              <a:rPr lang="en-US" altLang="zh-CN"/>
              <a:t>Presenter name</a:t>
            </a:r>
            <a:endParaRPr lang="en-US" dirty="0"/>
          </a:p>
        </p:txBody>
      </p:sp>
      <p:sp>
        <p:nvSpPr>
          <p:cNvPr id="5" name="Text Placeholder 4"/>
          <p:cNvSpPr>
            <a:spLocks noGrp="1"/>
          </p:cNvSpPr>
          <p:nvPr>
            <p:ph type="body" sz="quarter" idx="14" hasCustomPrompt="1"/>
          </p:nvPr>
        </p:nvSpPr>
        <p:spPr>
          <a:xfrm>
            <a:off x="660400" y="5844540"/>
            <a:ext cx="4517887" cy="274320"/>
          </a:xfrm>
        </p:spPr>
        <p:txBody>
          <a:bodyPr anchor="ctr">
            <a:noAutofit/>
          </a:bodyPr>
          <a:lstStyle>
            <a:lvl1pPr marL="0" indent="0" algn="l">
              <a:lnSpc>
                <a:spcPct val="100000"/>
              </a:lnSpc>
              <a:spcBef>
                <a:spcPts val="0"/>
              </a:spcBef>
              <a:buNone/>
              <a:defRPr lang="en-US" sz="1200" dirty="0">
                <a:solidFill>
                  <a:schemeClr val="tx1"/>
                </a:solidFill>
              </a:defRPr>
            </a:lvl1pPr>
          </a:lstStyle>
          <a:p>
            <a:pPr lvl="0"/>
            <a:r>
              <a:rPr lang="en-US" altLang="zh-CN"/>
              <a:t>www.islide.cc</a:t>
            </a:r>
            <a:endParaRPr lang="en-US" dirty="0"/>
          </a:p>
        </p:txBody>
      </p:sp>
    </p:spTree>
  </p:cSld>
  <p:clrMapOvr>
    <a:masterClrMapping/>
  </p:clrMapOvr>
  <p:hf sldNum="0" hdr="0"/>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4.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rot="16200000" flipH="1">
            <a:off x="802253" y="-802253"/>
            <a:ext cx="1022354" cy="2626860"/>
          </a:xfrm>
          <a:custGeom>
            <a:avLst/>
            <a:gdLst>
              <a:gd name="connsiteX0" fmla="*/ 0 w 1022354"/>
              <a:gd name="connsiteY0" fmla="*/ 0 h 2626860"/>
              <a:gd name="connsiteX1" fmla="*/ 0 w 1022354"/>
              <a:gd name="connsiteY1" fmla="*/ 2626860 h 2626860"/>
              <a:gd name="connsiteX2" fmla="*/ 1022354 w 1022354"/>
              <a:gd name="connsiteY2" fmla="*/ 2626860 h 2626860"/>
              <a:gd name="connsiteX3" fmla="*/ 1022354 w 1022354"/>
              <a:gd name="connsiteY3" fmla="*/ 0 h 2626860"/>
            </a:gdLst>
            <a:ahLst/>
            <a:cxnLst>
              <a:cxn ang="0">
                <a:pos x="connsiteX0" y="connsiteY0"/>
              </a:cxn>
              <a:cxn ang="0">
                <a:pos x="connsiteX1" y="connsiteY1"/>
              </a:cxn>
              <a:cxn ang="0">
                <a:pos x="connsiteX2" y="connsiteY2"/>
              </a:cxn>
              <a:cxn ang="0">
                <a:pos x="connsiteX3" y="connsiteY3"/>
              </a:cxn>
            </a:cxnLst>
            <a:rect l="l" t="t" r="r" b="b"/>
            <a:pathLst>
              <a:path w="1022354" h="2626860">
                <a:moveTo>
                  <a:pt x="0" y="0"/>
                </a:moveTo>
                <a:lnTo>
                  <a:pt x="0" y="2626860"/>
                </a:lnTo>
                <a:lnTo>
                  <a:pt x="1022354" y="2626860"/>
                </a:lnTo>
                <a:lnTo>
                  <a:pt x="1022354" y="0"/>
                </a:lnTo>
                <a:close/>
              </a:path>
            </a:pathLst>
          </a:custGeom>
        </p:spPr>
      </p:pic>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43A25592-9C3F-48AB-9A3F-F2A64B129A6F}" type="datetimeFigureOut">
              <a:rPr lang="en-US" smtClean="0"/>
            </a:fld>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4843" y="743129"/>
            <a:ext cx="10337718" cy="1463040"/>
          </a:xfrm>
        </p:spPr>
        <p:txBody>
          <a:bodyPr>
            <a:normAutofit/>
          </a:bodyPr>
          <a:lstStyle/>
          <a:p>
            <a:r>
              <a:rPr lang="en-US" sz="3200" dirty="0">
                <a:latin typeface="Times New Roman" panose="02020503050405090304" charset="0"/>
                <a:cs typeface="Times New Roman" panose="02020503050405090304" charset="0"/>
              </a:rPr>
              <a:t>RWKV-UI: UI Understanding with Enhanced Perception and Reasoning</a:t>
            </a:r>
            <a:endParaRPr lang="en-US" sz="3200" dirty="0">
              <a:latin typeface="Times New Roman" panose="02020503050405090304" charset="0"/>
              <a:cs typeface="Times New Roman" panose="02020503050405090304" charset="0"/>
            </a:endParaRPr>
          </a:p>
        </p:txBody>
      </p:sp>
      <p:sp>
        <p:nvSpPr>
          <p:cNvPr id="5" name="Subtitle 4"/>
          <p:cNvSpPr>
            <a:spLocks noGrp="1"/>
          </p:cNvSpPr>
          <p:nvPr>
            <p:ph type="subTitle" idx="1"/>
          </p:nvPr>
        </p:nvSpPr>
        <p:spPr>
          <a:xfrm>
            <a:off x="3586126" y="4824972"/>
            <a:ext cx="4634398" cy="947919"/>
          </a:xfrm>
        </p:spPr>
        <p:txBody>
          <a:bodyPr/>
          <a:lstStyle/>
          <a:p>
            <a:r>
              <a:rPr lang="zh-CN" altLang="en-US" sz="1800" b="1" dirty="0"/>
              <a:t>作者：杨家希、侯皓文  </a:t>
            </a:r>
            <a:endParaRPr lang="en-US" altLang="zh-CN" sz="1800" b="1" dirty="0"/>
          </a:p>
          <a:p>
            <a:r>
              <a:rPr lang="zh-CN" altLang="en-US" sz="1800" b="1" dirty="0"/>
              <a:t>演讲人：杨家希</a:t>
            </a:r>
            <a:endParaRPr lang="zh-CN" altLang="en-US" sz="1800" b="1" dirty="0"/>
          </a:p>
        </p:txBody>
      </p:sp>
      <p:sp>
        <p:nvSpPr>
          <p:cNvPr id="6" name="Subtitle 4"/>
          <p:cNvSpPr>
            <a:spLocks noGrp="1"/>
          </p:cNvSpPr>
          <p:nvPr/>
        </p:nvSpPr>
        <p:spPr>
          <a:xfrm>
            <a:off x="2374484" y="5895733"/>
            <a:ext cx="7162165" cy="438276"/>
          </a:xfrm>
          <a:prstGeom prst="roundRect">
            <a:avLst/>
          </a:prstGeom>
          <a:solidFill>
            <a:schemeClr val="bg1">
              <a:alpha val="40000"/>
            </a:schemeClr>
          </a:solidFill>
        </p:spPr>
        <p:txBody>
          <a:bodyPr vert="horz" wrap="square" lIns="91440" tIns="45720" rIns="91440" bIns="45720" rtlCol="0" anchor="ctr" anchorCtr="0">
            <a:spAutoFit/>
          </a:bodyPr>
          <a:lstStyle>
            <a:lvl1pPr marL="0" indent="0" algn="ctr" defTabSz="914400" rtl="0" eaLnBrk="1" latinLnBrk="0" hangingPunct="1">
              <a:lnSpc>
                <a:spcPct val="120000"/>
              </a:lnSpc>
              <a:spcBef>
                <a:spcPts val="1000"/>
              </a:spcBef>
              <a:buFont typeface="Arial" panose="020B060402020209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sz="1800" b="1" dirty="0"/>
              <a:t>中山大学 、深圳元始智能公司算法实习生</a:t>
            </a:r>
            <a:endParaRPr lang="zh-CN" altLang="en-US" sz="1800" b="1" dirty="0"/>
          </a:p>
        </p:txBody>
      </p:sp>
      <p:sp>
        <p:nvSpPr>
          <p:cNvPr id="8" name="Title 3"/>
          <p:cNvSpPr txBox="1"/>
          <p:nvPr/>
        </p:nvSpPr>
        <p:spPr>
          <a:xfrm>
            <a:off x="2845266" y="2300173"/>
            <a:ext cx="6428756" cy="679862"/>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zh-CN" altLang="en-US" sz="3000" i="0" dirty="0">
                <a:solidFill>
                  <a:schemeClr val="accent4">
                    <a:lumMod val="50000"/>
                  </a:schemeClr>
                </a:solidFill>
                <a:effectLst/>
                <a:latin typeface="微软雅黑" panose="020B0503020204020204" pitchFamily="34" charset="-122"/>
                <a:ea typeface="微软雅黑" panose="020B0503020204020204" pitchFamily="34" charset="-122"/>
              </a:rPr>
              <a:t>增强感知与推理的 </a:t>
            </a:r>
            <a:r>
              <a:rPr lang="en-US" altLang="zh-CN" sz="3000" i="0" dirty="0">
                <a:solidFill>
                  <a:schemeClr val="accent4">
                    <a:lumMod val="50000"/>
                  </a:schemeClr>
                </a:solidFill>
                <a:effectLst/>
                <a:latin typeface="微软雅黑" panose="020B0503020204020204" pitchFamily="34" charset="-122"/>
                <a:ea typeface="微软雅黑" panose="020B0503020204020204" pitchFamily="34" charset="-122"/>
              </a:rPr>
              <a:t>UI </a:t>
            </a:r>
            <a:r>
              <a:rPr lang="zh-CN" altLang="en-US" sz="3000" i="0" dirty="0">
                <a:solidFill>
                  <a:schemeClr val="accent4">
                    <a:lumMod val="50000"/>
                  </a:schemeClr>
                </a:solidFill>
                <a:effectLst/>
                <a:latin typeface="微软雅黑" panose="020B0503020204020204" pitchFamily="34" charset="-122"/>
                <a:ea typeface="微软雅黑" panose="020B0503020204020204" pitchFamily="34" charset="-122"/>
              </a:rPr>
              <a:t>理解模型</a:t>
            </a:r>
            <a:endParaRPr lang="en-US" sz="3000" dirty="0">
              <a:solidFill>
                <a:schemeClr val="accent4">
                  <a:lumMod val="50000"/>
                </a:schemeClr>
              </a:solidFill>
              <a:latin typeface="微软雅黑" panose="020B0503020204020204" pitchFamily="34" charset="-122"/>
              <a:ea typeface="微软雅黑" panose="020B0503020204020204" pitchFamily="34" charset="-122"/>
              <a:cs typeface="Times New Roman" panose="0202050305040509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9605"/>
          <a:stretch>
            <a:fillRect/>
          </a:stretch>
        </p:blipFill>
        <p:spPr>
          <a:xfrm>
            <a:off x="1411638" y="643723"/>
            <a:ext cx="4684362" cy="5959646"/>
          </a:xfrm>
          <a:prstGeom prst="rect">
            <a:avLst/>
          </a:prstGeom>
        </p:spPr>
      </p:pic>
      <p:sp>
        <p:nvSpPr>
          <p:cNvPr id="9" name="Title 5"/>
          <p:cNvSpPr>
            <a:spLocks noGrp="1"/>
          </p:cNvSpPr>
          <p:nvPr>
            <p:ph type="title"/>
          </p:nvPr>
        </p:nvSpPr>
        <p:spPr>
          <a:xfrm>
            <a:off x="104263" y="0"/>
            <a:ext cx="3537527" cy="678377"/>
          </a:xfrm>
        </p:spPr>
        <p:txBody>
          <a:bodyPr/>
          <a:lstStyle/>
          <a:p>
            <a:r>
              <a:rPr lang="en-US" dirty="0"/>
              <a:t>3.</a:t>
            </a:r>
            <a:r>
              <a:rPr lang="zh-CN" altLang="en-US" dirty="0"/>
              <a:t>论文主要工作</a:t>
            </a:r>
            <a:endParaRPr lang="zh-CN" altLang="en-US" dirty="0"/>
          </a:p>
        </p:txBody>
      </p:sp>
      <p:sp>
        <p:nvSpPr>
          <p:cNvPr id="12" name="文本框 11"/>
          <p:cNvSpPr txBox="1"/>
          <p:nvPr/>
        </p:nvSpPr>
        <p:spPr>
          <a:xfrm>
            <a:off x="3357924" y="6472867"/>
            <a:ext cx="1852043" cy="418063"/>
          </a:xfrm>
          <a:prstGeom prst="rect">
            <a:avLst/>
          </a:prstGeom>
          <a:noFill/>
        </p:spPr>
        <p:txBody>
          <a:bodyPr wrap="square">
            <a:spAutoFit/>
          </a:bodyPr>
          <a:lstStyle/>
          <a:p>
            <a:pPr>
              <a:lnSpc>
                <a:spcPct val="150000"/>
              </a:lnSpc>
            </a:pPr>
            <a:r>
              <a:rPr lang="zh-CN" altLang="en-US" sz="1600" b="1" dirty="0">
                <a:latin typeface="Times New Roman" panose="02020503050405090304" charset="0"/>
                <a:ea typeface="微软雅黑" panose="020B0503020204020204" pitchFamily="34" charset="-122"/>
              </a:rPr>
              <a:t>文档布局检测</a:t>
            </a:r>
            <a:endParaRPr lang="en-US" altLang="zh-CN" sz="1600" b="1" dirty="0">
              <a:latin typeface="Times New Roman" panose="02020503050405090304" charset="0"/>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0474" y="568840"/>
            <a:ext cx="5112832" cy="5959645"/>
          </a:xfrm>
          <a:prstGeom prst="rect">
            <a:avLst/>
          </a:prstGeom>
        </p:spPr>
      </p:pic>
      <p:sp>
        <p:nvSpPr>
          <p:cNvPr id="15" name="文本框 14"/>
          <p:cNvSpPr txBox="1"/>
          <p:nvPr/>
        </p:nvSpPr>
        <p:spPr>
          <a:xfrm>
            <a:off x="8645832" y="6411364"/>
            <a:ext cx="1918089" cy="418063"/>
          </a:xfrm>
          <a:prstGeom prst="rect">
            <a:avLst/>
          </a:prstGeom>
          <a:noFill/>
        </p:spPr>
        <p:txBody>
          <a:bodyPr wrap="square">
            <a:spAutoFit/>
          </a:bodyPr>
          <a:lstStyle/>
          <a:p>
            <a:pPr>
              <a:lnSpc>
                <a:spcPct val="150000"/>
              </a:lnSpc>
            </a:pPr>
            <a:r>
              <a:rPr lang="zh-CN" altLang="en-US" sz="1600" b="1" dirty="0">
                <a:latin typeface="Times New Roman" panose="02020503050405090304" charset="0"/>
                <a:ea typeface="微软雅黑" panose="020B0503020204020204" pitchFamily="34" charset="-122"/>
              </a:rPr>
              <a:t>网页截图布局检测</a:t>
            </a:r>
            <a:endParaRPr lang="en-US" altLang="zh-CN" sz="1600" b="1" dirty="0">
              <a:latin typeface="Times New Roman" panose="02020503050405090304" charset="0"/>
              <a:ea typeface="微软雅黑" panose="020B0503020204020204" pitchFamily="34" charset="-122"/>
            </a:endParaRPr>
          </a:p>
        </p:txBody>
      </p:sp>
      <p:sp>
        <p:nvSpPr>
          <p:cNvPr id="5" name="箭头: 右 4"/>
          <p:cNvSpPr/>
          <p:nvPr/>
        </p:nvSpPr>
        <p:spPr>
          <a:xfrm>
            <a:off x="5925014" y="3623546"/>
            <a:ext cx="663947" cy="262054"/>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588245" y="172303"/>
            <a:ext cx="3507459" cy="369332"/>
          </a:xfrm>
          <a:prstGeom prst="rect">
            <a:avLst/>
          </a:prstGeom>
          <a:noFill/>
        </p:spPr>
        <p:txBody>
          <a:bodyPr wrap="square">
            <a:spAutoFit/>
          </a:bodyPr>
          <a:lstStyle/>
          <a:p>
            <a:r>
              <a:rPr lang="en-US" altLang="zh-CN" sz="1800" b="1" i="0" dirty="0">
                <a:solidFill>
                  <a:schemeClr val="accent1">
                    <a:lumMod val="75000"/>
                  </a:schemeClr>
                </a:solidFill>
                <a:effectLst/>
                <a:latin typeface="Times New Roman" panose="02020503050405090304" charset="0"/>
              </a:rPr>
              <a:t>PDF-Extract-Kit </a:t>
            </a:r>
            <a:r>
              <a:rPr lang="zh-CN" altLang="en-US" b="1" dirty="0">
                <a:solidFill>
                  <a:schemeClr val="accent1">
                    <a:lumMod val="75000"/>
                  </a:schemeClr>
                </a:solidFill>
              </a:rPr>
              <a:t>工具 布局检测</a:t>
            </a:r>
            <a:endParaRPr lang="zh-CN" altLang="en-US" b="1" dirty="0">
              <a:solidFill>
                <a:schemeClr val="accent1">
                  <a:lumMod val="75000"/>
                </a:schemeClr>
              </a:solidFill>
            </a:endParaRPr>
          </a:p>
        </p:txBody>
      </p:sp>
      <p:sp>
        <p:nvSpPr>
          <p:cNvPr id="17" name="Title 3"/>
          <p:cNvSpPr txBox="1"/>
          <p:nvPr/>
        </p:nvSpPr>
        <p:spPr>
          <a:xfrm>
            <a:off x="-56716" y="643723"/>
            <a:ext cx="1929742" cy="522514"/>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3.1 </a:t>
            </a:r>
            <a:r>
              <a:rPr lang="zh-CN" altLang="en-US" sz="1600" dirty="0"/>
              <a:t>视觉提示工程</a:t>
            </a:r>
            <a:endParaRPr lang="zh-CN" altLang="en-US" sz="1600" dirty="0"/>
          </a:p>
        </p:txBody>
      </p:sp>
      <p:sp>
        <p:nvSpPr>
          <p:cNvPr id="18" name="矩形 17"/>
          <p:cNvSpPr/>
          <p:nvPr/>
        </p:nvSpPr>
        <p:spPr>
          <a:xfrm flipH="1" flipV="1">
            <a:off x="4653775" y="172300"/>
            <a:ext cx="3218986" cy="369331"/>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p:cNvSpPr>
            <a:spLocks noGrp="1"/>
          </p:cNvSpPr>
          <p:nvPr>
            <p:ph type="title"/>
          </p:nvPr>
        </p:nvSpPr>
        <p:spPr>
          <a:xfrm>
            <a:off x="528451" y="344383"/>
            <a:ext cx="3537527" cy="678377"/>
          </a:xfrm>
        </p:spPr>
        <p:txBody>
          <a:bodyPr/>
          <a:lstStyle/>
          <a:p>
            <a:r>
              <a:rPr lang="en-US" dirty="0"/>
              <a:t>3.</a:t>
            </a:r>
            <a:r>
              <a:rPr lang="zh-CN" altLang="en-US" dirty="0"/>
              <a:t>论文主要工作</a:t>
            </a:r>
            <a:endParaRPr lang="zh-CN" altLang="en-US" dirty="0"/>
          </a:p>
        </p:txBody>
      </p:sp>
      <p:sp>
        <p:nvSpPr>
          <p:cNvPr id="11" name="Title 3"/>
          <p:cNvSpPr txBox="1"/>
          <p:nvPr/>
        </p:nvSpPr>
        <p:spPr>
          <a:xfrm>
            <a:off x="528451" y="917623"/>
            <a:ext cx="1929742" cy="522514"/>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3.1 </a:t>
            </a:r>
            <a:r>
              <a:rPr lang="zh-CN" altLang="en-US" sz="1600" dirty="0"/>
              <a:t>视觉提示工程</a:t>
            </a:r>
            <a:endParaRPr lang="zh-CN" altLang="en-US" sz="16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217285"/>
            <a:ext cx="6909750" cy="3315939"/>
          </a:xfrm>
          <a:prstGeom prst="rect">
            <a:avLst/>
          </a:prstGeom>
        </p:spPr>
      </p:pic>
      <p:sp>
        <p:nvSpPr>
          <p:cNvPr id="5" name="文本框 4"/>
          <p:cNvSpPr txBox="1"/>
          <p:nvPr/>
        </p:nvSpPr>
        <p:spPr>
          <a:xfrm>
            <a:off x="2571622" y="1899365"/>
            <a:ext cx="1169720" cy="369332"/>
          </a:xfrm>
          <a:prstGeom prst="rect">
            <a:avLst/>
          </a:prstGeom>
          <a:noFill/>
        </p:spPr>
        <p:txBody>
          <a:bodyPr wrap="square" rtlCol="0">
            <a:spAutoFit/>
          </a:bodyPr>
          <a:lstStyle/>
          <a:p>
            <a:r>
              <a:rPr lang="en-US" altLang="zh-CN" b="1" dirty="0">
                <a:latin typeface="Times New Roman" panose="02020503050405090304" charset="0"/>
              </a:rPr>
              <a:t>Gpt Api</a:t>
            </a:r>
            <a:endParaRPr lang="en-US" altLang="zh-CN" b="1" dirty="0">
              <a:latin typeface="Times New Roman" panose="02020503050405090304" charset="0"/>
            </a:endParaRPr>
          </a:p>
        </p:txBody>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r="1662"/>
          <a:stretch>
            <a:fillRect/>
          </a:stretch>
        </p:blipFill>
        <p:spPr>
          <a:xfrm>
            <a:off x="7206608" y="1546302"/>
            <a:ext cx="4885275" cy="4084892"/>
          </a:xfrm>
          <a:prstGeom prst="rect">
            <a:avLst/>
          </a:prstGeom>
        </p:spPr>
      </p:pic>
      <p:sp>
        <p:nvSpPr>
          <p:cNvPr id="13" name="文本框 12"/>
          <p:cNvSpPr txBox="1"/>
          <p:nvPr/>
        </p:nvSpPr>
        <p:spPr>
          <a:xfrm>
            <a:off x="8074350" y="1070805"/>
            <a:ext cx="3205618" cy="369332"/>
          </a:xfrm>
          <a:prstGeom prst="rect">
            <a:avLst/>
          </a:prstGeom>
          <a:noFill/>
        </p:spPr>
        <p:txBody>
          <a:bodyPr wrap="square" rtlCol="0">
            <a:spAutoFit/>
          </a:bodyPr>
          <a:lstStyle/>
          <a:p>
            <a:r>
              <a:rPr lang="en-US" altLang="zh-CN" b="1" dirty="0">
                <a:latin typeface="Times New Roman" panose="02020503050405090304" charset="0"/>
              </a:rPr>
              <a:t>Screenshot with visual prompt</a:t>
            </a:r>
            <a:endParaRPr lang="en-US" altLang="zh-CN" b="1" dirty="0">
              <a:latin typeface="Times New Roman" panose="02020503050405090304" charset="0"/>
            </a:endParaRPr>
          </a:p>
        </p:txBody>
      </p:sp>
      <p:sp>
        <p:nvSpPr>
          <p:cNvPr id="10" name="文本框 9"/>
          <p:cNvSpPr txBox="1"/>
          <p:nvPr/>
        </p:nvSpPr>
        <p:spPr>
          <a:xfrm>
            <a:off x="4640285" y="683571"/>
            <a:ext cx="2682349" cy="369332"/>
          </a:xfrm>
          <a:prstGeom prst="rect">
            <a:avLst/>
          </a:prstGeom>
          <a:noFill/>
        </p:spPr>
        <p:txBody>
          <a:bodyPr wrap="square">
            <a:spAutoFit/>
          </a:bodyPr>
          <a:lstStyle/>
          <a:p>
            <a:r>
              <a:rPr lang="zh-CN" altLang="en-US" b="1" dirty="0">
                <a:solidFill>
                  <a:schemeClr val="accent1">
                    <a:lumMod val="75000"/>
                  </a:schemeClr>
                </a:solidFill>
              </a:rPr>
              <a:t>调用</a:t>
            </a:r>
            <a:r>
              <a:rPr lang="en-US" altLang="zh-CN" b="1" dirty="0">
                <a:solidFill>
                  <a:schemeClr val="accent1">
                    <a:lumMod val="75000"/>
                  </a:schemeClr>
                </a:solidFill>
              </a:rPr>
              <a:t>API </a:t>
            </a:r>
            <a:r>
              <a:rPr lang="zh-CN" altLang="en-US" b="1" dirty="0">
                <a:solidFill>
                  <a:schemeClr val="accent1">
                    <a:lumMod val="75000"/>
                  </a:schemeClr>
                </a:solidFill>
              </a:rPr>
              <a:t>生成</a:t>
            </a:r>
            <a:r>
              <a:rPr lang="en-US" altLang="zh-CN" b="1" dirty="0">
                <a:solidFill>
                  <a:schemeClr val="accent1">
                    <a:lumMod val="75000"/>
                  </a:schemeClr>
                </a:solidFill>
              </a:rPr>
              <a:t>CoT</a:t>
            </a:r>
            <a:r>
              <a:rPr lang="zh-CN" altLang="en-US" b="1" dirty="0">
                <a:solidFill>
                  <a:schemeClr val="accent1">
                    <a:lumMod val="75000"/>
                  </a:schemeClr>
                </a:solidFill>
              </a:rPr>
              <a:t>数据</a:t>
            </a:r>
            <a:endParaRPr lang="zh-CN" altLang="en-US" b="1" dirty="0">
              <a:solidFill>
                <a:schemeClr val="accent1">
                  <a:lumMod val="75000"/>
                </a:schemeClr>
              </a:solidFill>
            </a:endParaRPr>
          </a:p>
        </p:txBody>
      </p:sp>
      <p:sp>
        <p:nvSpPr>
          <p:cNvPr id="2" name="加号 1"/>
          <p:cNvSpPr/>
          <p:nvPr/>
        </p:nvSpPr>
        <p:spPr>
          <a:xfrm>
            <a:off x="6820033" y="3504735"/>
            <a:ext cx="386575" cy="369332"/>
          </a:xfrm>
          <a:prstGeom prst="math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flipH="1" flipV="1">
            <a:off x="4640283" y="683570"/>
            <a:ext cx="2414721" cy="369332"/>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p:cNvSpPr>
            <a:spLocks noGrp="1"/>
          </p:cNvSpPr>
          <p:nvPr>
            <p:ph type="title"/>
          </p:nvPr>
        </p:nvSpPr>
        <p:spPr>
          <a:xfrm>
            <a:off x="123977" y="49398"/>
            <a:ext cx="3537527" cy="678377"/>
          </a:xfrm>
        </p:spPr>
        <p:txBody>
          <a:bodyPr/>
          <a:lstStyle/>
          <a:p>
            <a:r>
              <a:rPr lang="en-US" dirty="0"/>
              <a:t>3.</a:t>
            </a:r>
            <a:r>
              <a:rPr lang="zh-CN" altLang="en-US" dirty="0"/>
              <a:t>论文主要工作</a:t>
            </a:r>
            <a:endParaRPr lang="zh-CN" altLang="en-US" dirty="0"/>
          </a:p>
        </p:txBody>
      </p:sp>
      <p:sp>
        <p:nvSpPr>
          <p:cNvPr id="11" name="Title 3"/>
          <p:cNvSpPr txBox="1"/>
          <p:nvPr/>
        </p:nvSpPr>
        <p:spPr>
          <a:xfrm>
            <a:off x="205753" y="642332"/>
            <a:ext cx="1929742" cy="522514"/>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3.1 </a:t>
            </a:r>
            <a:r>
              <a:rPr lang="zh-CN" altLang="en-US" sz="1600" dirty="0"/>
              <a:t>视觉提示工程</a:t>
            </a:r>
            <a:endParaRPr lang="zh-CN" altLang="en-US" sz="1600" dirty="0"/>
          </a:p>
        </p:txBody>
      </p: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r="1662"/>
          <a:stretch>
            <a:fillRect/>
          </a:stretch>
        </p:blipFill>
        <p:spPr>
          <a:xfrm>
            <a:off x="5921985" y="1291931"/>
            <a:ext cx="6104782" cy="5104599"/>
          </a:xfrm>
          <a:prstGeom prst="rect">
            <a:avLst/>
          </a:prstGeom>
          <a:effectLst>
            <a:glow rad="76200">
              <a:schemeClr val="accent1"/>
            </a:glow>
          </a:effectLst>
        </p:spPr>
      </p:pic>
      <p:sp>
        <p:nvSpPr>
          <p:cNvPr id="18" name="文本框 17"/>
          <p:cNvSpPr txBox="1"/>
          <p:nvPr/>
        </p:nvSpPr>
        <p:spPr>
          <a:xfrm>
            <a:off x="268116" y="1320709"/>
            <a:ext cx="5396861" cy="490115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1" i="0" strike="noStrike" kern="1200" cap="none" spc="0" normalizeH="0" baseline="0" noProof="0" dirty="0">
                <a:ln>
                  <a:noFill/>
                </a:ln>
                <a:solidFill>
                  <a:srgbClr val="0070C0"/>
                </a:solidFill>
                <a:effectLst/>
                <a:uLnTx/>
                <a:uFillTx/>
                <a:latin typeface="Times New Roman" panose="02020503050405090304" charset="0"/>
                <a:ea typeface="微软雅黑" panose="020B0503020204020204" pitchFamily="34" charset="-122"/>
                <a:cs typeface="Times New Roman" panose="02020503050405090304" charset="0"/>
              </a:rPr>
              <a:t>Question</a:t>
            </a:r>
            <a:r>
              <a:rPr kumimoji="0" lang="en-US" altLang="zh-CN" sz="1400" i="0" strike="noStrike" kern="1200" cap="none" spc="0" normalizeH="0" baseline="0" noProof="0" dirty="0">
                <a:ln>
                  <a:noFill/>
                </a:ln>
                <a:solidFill>
                  <a:prstClr val="black"/>
                </a:solidFill>
                <a:effectLst/>
                <a:uLnTx/>
                <a:uFillTx/>
                <a:latin typeface="Times New Roman" panose="02020503050405090304" charset="0"/>
                <a:ea typeface="微软雅黑" panose="020B0503020204020204" pitchFamily="34" charset="-122"/>
                <a:cs typeface="Times New Roman" panose="02020503050405090304" charset="0"/>
              </a:rPr>
              <a:t>:  &lt;image&gt;\</a:t>
            </a:r>
            <a:r>
              <a:rPr lang="zh-CN" altLang="en-US" sz="1400" b="0" i="0" dirty="0">
                <a:effectLst/>
                <a:latin typeface="Times New Roman" panose="02020503050405090304" charset="0"/>
                <a:ea typeface="微软雅黑" panose="020B0503020204020204" pitchFamily="34" charset="-122"/>
              </a:rPr>
              <a:t>你看到一张网页截图。红色矩形边框内的文字是什么？</a:t>
            </a:r>
            <a:endParaRPr lang="en-US" altLang="zh-CN" sz="1400" b="0" i="0" dirty="0">
              <a:effectLst/>
              <a:latin typeface="Times New Roman" panose="02020503050405090304" charset="0"/>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1" i="0" strike="noStrike" kern="1200" cap="none" spc="0" normalizeH="0" baseline="0" noProof="0" dirty="0">
                <a:ln>
                  <a:noFill/>
                </a:ln>
                <a:solidFill>
                  <a:srgbClr val="0070C0"/>
                </a:solidFill>
                <a:effectLst/>
                <a:uLnTx/>
                <a:uFillTx/>
                <a:latin typeface="Times New Roman" panose="02020503050405090304" charset="0"/>
                <a:ea typeface="微软雅黑" panose="020B0503020204020204" pitchFamily="34" charset="-122"/>
                <a:cs typeface="Times New Roman" panose="02020503050405090304" charset="0"/>
              </a:rPr>
              <a:t>Answer</a:t>
            </a:r>
            <a:r>
              <a:rPr kumimoji="0" lang="en-US" altLang="zh-CN" sz="1400" i="0" strike="noStrike" kern="1200" cap="none" spc="0" normalizeH="0" baseline="0" noProof="0" dirty="0">
                <a:ln>
                  <a:noFill/>
                </a:ln>
                <a:solidFill>
                  <a:prstClr val="black"/>
                </a:solidFill>
                <a:effectLst/>
                <a:uLnTx/>
                <a:uFillTx/>
                <a:latin typeface="Times New Roman" panose="02020503050405090304" charset="0"/>
                <a:ea typeface="微软雅黑" panose="020B0503020204020204" pitchFamily="34" charset="-122"/>
                <a:cs typeface="Times New Roman" panose="02020503050405090304" charset="0"/>
              </a:rPr>
              <a:t>:  HUMAN SPACEFLIGHT</a:t>
            </a:r>
            <a:endParaRPr kumimoji="0" lang="en-US" altLang="zh-CN" sz="1400" i="0" strike="noStrike" kern="1200" cap="none" spc="0" normalizeH="0" baseline="0" noProof="0" dirty="0">
              <a:ln>
                <a:noFill/>
              </a:ln>
              <a:solidFill>
                <a:prstClr val="black"/>
              </a:solidFill>
              <a:effectLst/>
              <a:uLnTx/>
              <a:uFillTx/>
              <a:latin typeface="Times New Roman" panose="02020503050405090304" charset="0"/>
              <a:ea typeface="微软雅黑" panose="020B0503020204020204" pitchFamily="34" charset="-122"/>
              <a:cs typeface="Times New Roman" panose="02020503050405090304"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1" i="0" strike="noStrike" kern="1200" cap="none" spc="0" normalizeH="0" baseline="0" noProof="0" dirty="0">
                <a:ln>
                  <a:noFill/>
                </a:ln>
                <a:solidFill>
                  <a:srgbClr val="0070C0"/>
                </a:solidFill>
                <a:effectLst/>
                <a:uLnTx/>
                <a:uFillTx/>
                <a:latin typeface="Times New Roman" panose="02020503050405090304" charset="0"/>
                <a:ea typeface="微软雅黑" panose="020B0503020204020204" pitchFamily="34" charset="-122"/>
                <a:cs typeface="Times New Roman" panose="02020503050405090304" charset="0"/>
              </a:rPr>
              <a:t>Question</a:t>
            </a:r>
            <a:r>
              <a:rPr kumimoji="0" lang="en-US" altLang="zh-CN" sz="1400" i="0" strike="noStrike" kern="1200" cap="none" spc="0" normalizeH="0" baseline="0" noProof="0" dirty="0">
                <a:ln>
                  <a:noFill/>
                </a:ln>
                <a:solidFill>
                  <a:prstClr val="black"/>
                </a:solidFill>
                <a:effectLst/>
                <a:uLnTx/>
                <a:uFillTx/>
                <a:latin typeface="Times New Roman" panose="02020503050405090304" charset="0"/>
                <a:ea typeface="微软雅黑" panose="020B0503020204020204" pitchFamily="34" charset="-122"/>
                <a:cs typeface="Times New Roman" panose="02020503050405090304" charset="0"/>
              </a:rPr>
              <a:t>: </a:t>
            </a:r>
            <a:r>
              <a:rPr lang="zh-CN" altLang="en-US" sz="1400" b="0" i="0" dirty="0">
                <a:effectLst/>
                <a:latin typeface="Times New Roman" panose="02020503050405090304" charset="0"/>
                <a:ea typeface="微软雅黑" panose="020B0503020204020204" pitchFamily="34" charset="-122"/>
              </a:rPr>
              <a:t>你看到一张带有红色矩形边框的网页截图。请选择最符合点击边框内所选元素后新网页情况的网页描述：</a:t>
            </a:r>
            <a:br>
              <a:rPr lang="zh-CN" altLang="en-US" sz="1400" dirty="0">
                <a:latin typeface="Times New Roman" panose="02020503050405090304" charset="0"/>
                <a:ea typeface="微软雅黑" panose="020B0503020204020204" pitchFamily="34" charset="-122"/>
              </a:rPr>
            </a:br>
            <a:r>
              <a:rPr lang="en-US" altLang="zh-CN" sz="1400" b="1" i="0" dirty="0">
                <a:effectLst/>
                <a:latin typeface="Times New Roman" panose="02020503050405090304" charset="0"/>
                <a:ea typeface="微软雅黑" panose="020B0503020204020204" pitchFamily="34" charset="-122"/>
              </a:rPr>
              <a:t>A</a:t>
            </a:r>
            <a:r>
              <a:rPr lang="zh-CN" altLang="en-US" sz="1400" b="0" i="0" dirty="0">
                <a:effectLst/>
                <a:latin typeface="Times New Roman" panose="02020503050405090304" charset="0"/>
                <a:ea typeface="微软雅黑" panose="020B0503020204020204" pitchFamily="34" charset="-122"/>
              </a:rPr>
              <a:t>：</a:t>
            </a:r>
            <a:r>
              <a:rPr lang="en-US" altLang="zh-CN" sz="1400" b="0" i="0" dirty="0">
                <a:effectLst/>
                <a:latin typeface="Times New Roman" panose="02020503050405090304" charset="0"/>
                <a:ea typeface="微软雅黑" panose="020B0503020204020204" pitchFamily="34" charset="-122"/>
              </a:rPr>
              <a:t>SpaceX </a:t>
            </a:r>
            <a:r>
              <a:rPr lang="zh-CN" altLang="en-US" sz="1400" b="0" i="0" dirty="0">
                <a:effectLst/>
                <a:latin typeface="Times New Roman" panose="02020503050405090304" charset="0"/>
                <a:ea typeface="微软雅黑" panose="020B0503020204020204" pitchFamily="34" charset="-122"/>
              </a:rPr>
              <a:t>卫星互联网服务与订阅计划的常见问题解答部分。</a:t>
            </a:r>
            <a:br>
              <a:rPr lang="zh-CN" altLang="en-US" sz="1400" dirty="0">
                <a:latin typeface="Times New Roman" panose="02020503050405090304" charset="0"/>
                <a:ea typeface="微软雅黑" panose="020B0503020204020204" pitchFamily="34" charset="-122"/>
              </a:rPr>
            </a:br>
            <a:r>
              <a:rPr lang="en-US" altLang="zh-CN" sz="1400" b="1" i="0" dirty="0">
                <a:effectLst/>
                <a:latin typeface="Times New Roman" panose="02020503050405090304" charset="0"/>
                <a:ea typeface="微软雅黑" panose="020B0503020204020204" pitchFamily="34" charset="-122"/>
              </a:rPr>
              <a:t>B</a:t>
            </a:r>
            <a:r>
              <a:rPr lang="zh-CN" altLang="en-US" sz="1400" b="0" i="0" dirty="0">
                <a:effectLst/>
                <a:latin typeface="Times New Roman" panose="02020503050405090304" charset="0"/>
                <a:ea typeface="微软雅黑" panose="020B0503020204020204" pitchFamily="34" charset="-122"/>
              </a:rPr>
              <a:t>：一篇关于 “白兔 </a:t>
            </a:r>
            <a:r>
              <a:rPr lang="en-US" altLang="zh-CN" sz="1400" b="0" i="0" dirty="0">
                <a:effectLst/>
                <a:latin typeface="Times New Roman" panose="02020503050405090304" charset="0"/>
                <a:ea typeface="微软雅黑" panose="020B0503020204020204" pitchFamily="34" charset="-122"/>
              </a:rPr>
              <a:t>- R” </a:t>
            </a:r>
            <a:r>
              <a:rPr lang="zh-CN" altLang="en-US" sz="1400" b="0" i="0" dirty="0">
                <a:effectLst/>
                <a:latin typeface="Times New Roman" panose="02020503050405090304" charset="0"/>
                <a:ea typeface="微软雅黑" panose="020B0503020204020204" pitchFamily="34" charset="-122"/>
              </a:rPr>
              <a:t>任务 </a:t>
            </a:r>
            <a:r>
              <a:rPr lang="en-US" altLang="zh-CN" sz="1400" b="0" i="0" dirty="0">
                <a:effectLst/>
                <a:latin typeface="Times New Roman" panose="02020503050405090304" charset="0"/>
                <a:ea typeface="微软雅黑" panose="020B0503020204020204" pitchFamily="34" charset="-122"/>
              </a:rPr>
              <a:t>1 </a:t>
            </a:r>
            <a:r>
              <a:rPr lang="zh-CN" altLang="en-US" sz="1400" b="0" i="0" dirty="0">
                <a:effectLst/>
                <a:latin typeface="Times New Roman" panose="02020503050405090304" charset="0"/>
                <a:ea typeface="微软雅黑" panose="020B0503020204020204" pitchFamily="34" charset="-122"/>
              </a:rPr>
              <a:t>号月球着陆的深度报道。</a:t>
            </a:r>
            <a:br>
              <a:rPr lang="zh-CN" altLang="en-US" sz="1400" dirty="0">
                <a:latin typeface="Times New Roman" panose="02020503050405090304" charset="0"/>
                <a:ea typeface="微软雅黑" panose="020B0503020204020204" pitchFamily="34" charset="-122"/>
              </a:rPr>
            </a:br>
            <a:r>
              <a:rPr lang="en-US" altLang="zh-CN" sz="1400" b="1" i="0" dirty="0">
                <a:effectLst/>
                <a:latin typeface="Times New Roman" panose="02020503050405090304" charset="0"/>
                <a:ea typeface="微软雅黑" panose="020B0503020204020204" pitchFamily="34" charset="-122"/>
              </a:rPr>
              <a:t>C</a:t>
            </a:r>
            <a:r>
              <a:rPr lang="zh-CN" altLang="en-US" sz="1400" b="0" i="0" dirty="0">
                <a:effectLst/>
                <a:latin typeface="Times New Roman" panose="02020503050405090304" charset="0"/>
                <a:ea typeface="微软雅黑" panose="020B0503020204020204" pitchFamily="34" charset="-122"/>
              </a:rPr>
              <a:t>：所有过往及即将进行的拼车发射任务的详尽列表。</a:t>
            </a:r>
            <a:br>
              <a:rPr lang="zh-CN" altLang="en-US" sz="1400" dirty="0">
                <a:latin typeface="Times New Roman" panose="02020503050405090304" charset="0"/>
                <a:ea typeface="微软雅黑" panose="020B0503020204020204" pitchFamily="34" charset="-122"/>
              </a:rPr>
            </a:br>
            <a:r>
              <a:rPr lang="en-US" altLang="zh-CN" sz="1400" b="1" i="0" dirty="0">
                <a:effectLst/>
                <a:latin typeface="Times New Roman" panose="02020503050405090304" charset="0"/>
                <a:ea typeface="微软雅黑" panose="020B0503020204020204" pitchFamily="34" charset="-122"/>
              </a:rPr>
              <a:t>D</a:t>
            </a:r>
            <a:r>
              <a:rPr lang="zh-CN" altLang="en-US" sz="1400" b="0" i="0" dirty="0">
                <a:effectLst/>
                <a:latin typeface="Times New Roman" panose="02020503050405090304" charset="0"/>
                <a:ea typeface="微软雅黑" panose="020B0503020204020204" pitchFamily="34" charset="-122"/>
              </a:rPr>
              <a:t>：关于 </a:t>
            </a:r>
            <a:r>
              <a:rPr lang="en-US" altLang="zh-CN" sz="1400" b="0" i="0" dirty="0">
                <a:effectLst/>
                <a:latin typeface="Times New Roman" panose="02020503050405090304" charset="0"/>
                <a:ea typeface="微软雅黑" panose="020B0503020204020204" pitchFamily="34" charset="-122"/>
              </a:rPr>
              <a:t>SpaceX </a:t>
            </a:r>
            <a:r>
              <a:rPr lang="zh-CN" altLang="en-US" sz="1400" b="0" i="0" dirty="0">
                <a:effectLst/>
                <a:latin typeface="Times New Roman" panose="02020503050405090304" charset="0"/>
                <a:ea typeface="微软雅黑" panose="020B0503020204020204" pitchFamily="34" charset="-122"/>
              </a:rPr>
              <a:t>载人航天任务的信息，包括 “龙” 飞船和与美国国家航空航天局（</a:t>
            </a:r>
            <a:r>
              <a:rPr lang="en-US" altLang="zh-CN" sz="1400" b="0" i="0" dirty="0">
                <a:effectLst/>
                <a:latin typeface="Times New Roman" panose="02020503050405090304" charset="0"/>
                <a:ea typeface="微软雅黑" panose="020B0503020204020204" pitchFamily="34" charset="-122"/>
              </a:rPr>
              <a:t>NASA</a:t>
            </a:r>
            <a:r>
              <a:rPr lang="zh-CN" altLang="en-US" sz="1400" b="0" i="0" dirty="0">
                <a:effectLst/>
                <a:latin typeface="Times New Roman" panose="02020503050405090304" charset="0"/>
                <a:ea typeface="微软雅黑" panose="020B0503020204020204" pitchFamily="34" charset="-122"/>
              </a:rPr>
              <a:t>）的合作。</a:t>
            </a:r>
            <a:br>
              <a:rPr lang="zh-CN" altLang="en-US" sz="1400" dirty="0">
                <a:latin typeface="Times New Roman" panose="02020503050405090304" charset="0"/>
                <a:ea typeface="微软雅黑" panose="020B0503020204020204" pitchFamily="34" charset="-122"/>
              </a:rPr>
            </a:br>
            <a:r>
              <a:rPr lang="en-US" altLang="zh-CN" sz="1400" b="1" i="0" dirty="0">
                <a:effectLst/>
                <a:latin typeface="Times New Roman" panose="02020503050405090304" charset="0"/>
                <a:ea typeface="微软雅黑" panose="020B0503020204020204" pitchFamily="34" charset="-122"/>
              </a:rPr>
              <a:t>E</a:t>
            </a:r>
            <a:r>
              <a:rPr lang="zh-CN" altLang="en-US" sz="1400" b="0" i="0" dirty="0">
                <a:effectLst/>
                <a:latin typeface="Times New Roman" panose="02020503050405090304" charset="0"/>
                <a:ea typeface="微软雅黑" panose="020B0503020204020204" pitchFamily="34" charset="-122"/>
              </a:rPr>
              <a:t>：关于重型猎鹰火箭规格及过往任务的细节。</a:t>
            </a:r>
            <a:br>
              <a:rPr lang="zh-CN" altLang="en-US" sz="1400" dirty="0">
                <a:latin typeface="Times New Roman" panose="02020503050405090304" charset="0"/>
                <a:ea typeface="微软雅黑" panose="020B0503020204020204" pitchFamily="34" charset="-122"/>
              </a:rPr>
            </a:br>
            <a:r>
              <a:rPr lang="en-US" altLang="zh-CN" sz="1400" b="1" i="0" dirty="0">
                <a:effectLst/>
                <a:latin typeface="Times New Roman" panose="02020503050405090304" charset="0"/>
                <a:ea typeface="微软雅黑" panose="020B0503020204020204" pitchFamily="34" charset="-122"/>
              </a:rPr>
              <a:t>F</a:t>
            </a:r>
            <a:r>
              <a:rPr lang="zh-CN" altLang="en-US" sz="1400" b="0" i="0" dirty="0">
                <a:effectLst/>
                <a:latin typeface="Times New Roman" panose="02020503050405090304" charset="0"/>
                <a:ea typeface="微软雅黑" panose="020B0503020204020204" pitchFamily="34" charset="-122"/>
              </a:rPr>
              <a:t>：</a:t>
            </a:r>
            <a:r>
              <a:rPr lang="en-US" altLang="zh-CN" sz="1400" b="0" i="0" dirty="0">
                <a:effectLst/>
                <a:latin typeface="Times New Roman" panose="02020503050405090304" charset="0"/>
                <a:ea typeface="微软雅黑" panose="020B0503020204020204" pitchFamily="34" charset="-122"/>
              </a:rPr>
              <a:t>SpaceX </a:t>
            </a:r>
            <a:r>
              <a:rPr lang="zh-CN" altLang="en-US" sz="1400" b="0" i="0" dirty="0">
                <a:effectLst/>
                <a:latin typeface="Times New Roman" panose="02020503050405090304" charset="0"/>
                <a:ea typeface="微软雅黑" panose="020B0503020204020204" pitchFamily="34" charset="-122"/>
              </a:rPr>
              <a:t>周边产品购买页面，包括任务徽章和服装。</a:t>
            </a:r>
            <a:br>
              <a:rPr lang="zh-CN" altLang="en-US" sz="1400" dirty="0">
                <a:latin typeface="Times New Roman" panose="02020503050405090304" charset="0"/>
                <a:ea typeface="微软雅黑" panose="020B0503020204020204" pitchFamily="34" charset="-122"/>
              </a:rPr>
            </a:br>
            <a:r>
              <a:rPr lang="en-US" altLang="zh-CN" sz="1400" b="1" i="0" dirty="0">
                <a:effectLst/>
                <a:latin typeface="Times New Roman" panose="02020503050405090304" charset="0"/>
                <a:ea typeface="微软雅黑" panose="020B0503020204020204" pitchFamily="34" charset="-122"/>
              </a:rPr>
              <a:t>G</a:t>
            </a:r>
            <a:r>
              <a:rPr lang="zh-CN" altLang="en-US" sz="1400" b="0" i="0" dirty="0">
                <a:effectLst/>
                <a:latin typeface="Times New Roman" panose="02020503050405090304" charset="0"/>
                <a:ea typeface="微软雅黑" panose="020B0503020204020204" pitchFamily="34" charset="-122"/>
              </a:rPr>
              <a:t>：一个媒体图库，展示近期星链卫星发射的图片和视频。</a:t>
            </a:r>
            <a:br>
              <a:rPr lang="zh-CN" altLang="en-US" sz="1400" dirty="0">
                <a:latin typeface="Times New Roman" panose="02020503050405090304" charset="0"/>
                <a:ea typeface="微软雅黑" panose="020B0503020204020204" pitchFamily="34" charset="-122"/>
              </a:rPr>
            </a:br>
            <a:r>
              <a:rPr lang="en-US" altLang="zh-CN" sz="1400" b="1" i="0" dirty="0">
                <a:effectLst/>
                <a:latin typeface="Times New Roman" panose="02020503050405090304" charset="0"/>
                <a:ea typeface="微软雅黑" panose="020B0503020204020204" pitchFamily="34" charset="-122"/>
              </a:rPr>
              <a:t>H</a:t>
            </a:r>
            <a:r>
              <a:rPr lang="zh-CN" altLang="en-US" sz="1400" b="0" i="0" dirty="0">
                <a:effectLst/>
                <a:latin typeface="Times New Roman" panose="02020503050405090304" charset="0"/>
                <a:ea typeface="微软雅黑" panose="020B0503020204020204" pitchFamily="34" charset="-122"/>
              </a:rPr>
              <a:t>：一个展示星际飞船发展时间表及未来任务的页面。</a:t>
            </a:r>
            <a:endParaRPr lang="en-US" altLang="zh-CN" sz="1400" b="0" i="0" dirty="0">
              <a:effectLst/>
              <a:latin typeface="Times New Roman" panose="02020503050405090304" charset="0"/>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1" i="0" strike="noStrike" kern="1200" cap="none" spc="0" normalizeH="0" baseline="0" noProof="0" dirty="0">
                <a:ln>
                  <a:noFill/>
                </a:ln>
                <a:solidFill>
                  <a:srgbClr val="0070C0"/>
                </a:solidFill>
                <a:effectLst/>
                <a:uLnTx/>
                <a:uFillTx/>
                <a:latin typeface="Times New Roman" panose="02020503050405090304" charset="0"/>
                <a:ea typeface="微软雅黑" panose="020B0503020204020204" pitchFamily="34" charset="-122"/>
                <a:cs typeface="Times New Roman" panose="02020503050405090304" charset="0"/>
              </a:rPr>
              <a:t>Answer</a:t>
            </a:r>
            <a:r>
              <a:rPr kumimoji="0" lang="en-US" altLang="zh-CN" sz="1400" i="0" strike="noStrike" kern="1200" cap="none" spc="0" normalizeH="0" baseline="0" noProof="0" dirty="0">
                <a:ln>
                  <a:noFill/>
                </a:ln>
                <a:solidFill>
                  <a:prstClr val="black"/>
                </a:solidFill>
                <a:effectLst/>
                <a:uLnTx/>
                <a:uFillTx/>
                <a:latin typeface="Times New Roman" panose="02020503050405090304" charset="0"/>
                <a:ea typeface="微软雅黑" panose="020B0503020204020204" pitchFamily="34" charset="-122"/>
                <a:cs typeface="Times New Roman" panose="02020503050405090304" charset="0"/>
              </a:rPr>
              <a:t>: D</a:t>
            </a:r>
            <a:endParaRPr kumimoji="0" lang="zh-CN" altLang="en-US" sz="1400" i="0" strike="noStrike" kern="1200" cap="none" spc="0" normalizeH="0" baseline="0" noProof="0" dirty="0">
              <a:ln>
                <a:noFill/>
              </a:ln>
              <a:solidFill>
                <a:prstClr val="black"/>
              </a:solidFill>
              <a:effectLst/>
              <a:uLnTx/>
              <a:uFillTx/>
              <a:latin typeface="Times New Roman" panose="02020503050405090304" charset="0"/>
              <a:ea typeface="微软雅黑" panose="020B0503020204020204" pitchFamily="34" charset="-122"/>
              <a:cs typeface="Times New Roman" panose="02020503050405090304" charset="0"/>
            </a:endParaRPr>
          </a:p>
        </p:txBody>
      </p:sp>
      <p:sp>
        <p:nvSpPr>
          <p:cNvPr id="10" name="文本框 9"/>
          <p:cNvSpPr txBox="1"/>
          <p:nvPr/>
        </p:nvSpPr>
        <p:spPr>
          <a:xfrm>
            <a:off x="4714627" y="534258"/>
            <a:ext cx="2682349" cy="369332"/>
          </a:xfrm>
          <a:prstGeom prst="rect">
            <a:avLst/>
          </a:prstGeom>
          <a:noFill/>
        </p:spPr>
        <p:txBody>
          <a:bodyPr wrap="square">
            <a:spAutoFit/>
          </a:bodyPr>
          <a:lstStyle/>
          <a:p>
            <a:r>
              <a:rPr lang="zh-CN" altLang="en-US" b="1" dirty="0">
                <a:solidFill>
                  <a:schemeClr val="accent1">
                    <a:lumMod val="75000"/>
                  </a:schemeClr>
                </a:solidFill>
              </a:rPr>
              <a:t>调用</a:t>
            </a:r>
            <a:r>
              <a:rPr lang="en-US" altLang="zh-CN" b="1" dirty="0">
                <a:solidFill>
                  <a:schemeClr val="accent1">
                    <a:lumMod val="75000"/>
                  </a:schemeClr>
                </a:solidFill>
              </a:rPr>
              <a:t>API </a:t>
            </a:r>
            <a:r>
              <a:rPr lang="zh-CN" altLang="en-US" b="1" dirty="0">
                <a:solidFill>
                  <a:schemeClr val="accent1">
                    <a:lumMod val="75000"/>
                  </a:schemeClr>
                </a:solidFill>
              </a:rPr>
              <a:t>生成</a:t>
            </a:r>
            <a:r>
              <a:rPr lang="en-US" altLang="zh-CN" b="1" dirty="0">
                <a:solidFill>
                  <a:schemeClr val="accent1">
                    <a:lumMod val="75000"/>
                  </a:schemeClr>
                </a:solidFill>
              </a:rPr>
              <a:t>CoT</a:t>
            </a:r>
            <a:r>
              <a:rPr lang="zh-CN" altLang="en-US" b="1" dirty="0">
                <a:solidFill>
                  <a:schemeClr val="accent1">
                    <a:lumMod val="75000"/>
                  </a:schemeClr>
                </a:solidFill>
              </a:rPr>
              <a:t>数据</a:t>
            </a:r>
            <a:endParaRPr lang="zh-CN" altLang="en-US" b="1" dirty="0">
              <a:solidFill>
                <a:schemeClr val="accent1">
                  <a:lumMod val="75000"/>
                </a:schemeClr>
              </a:solidFill>
            </a:endParaRPr>
          </a:p>
        </p:txBody>
      </p:sp>
      <p:sp>
        <p:nvSpPr>
          <p:cNvPr id="12" name="矩形 11"/>
          <p:cNvSpPr/>
          <p:nvPr/>
        </p:nvSpPr>
        <p:spPr>
          <a:xfrm flipH="1" flipV="1">
            <a:off x="4714625" y="534257"/>
            <a:ext cx="2414721" cy="369332"/>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2670099" cy="655385"/>
          </a:xfrm>
        </p:spPr>
        <p:txBody>
          <a:bodyPr/>
          <a:lstStyle/>
          <a:p>
            <a:r>
              <a:rPr lang="en-US" dirty="0"/>
              <a:t>3.</a:t>
            </a:r>
            <a:r>
              <a:rPr lang="zh-CN" altLang="en-US" dirty="0"/>
              <a:t>论文主要工作</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501" y="733666"/>
            <a:ext cx="11897592" cy="6124334"/>
          </a:xfrm>
          <a:prstGeom prst="rect">
            <a:avLst/>
          </a:prstGeom>
        </p:spPr>
      </p:pic>
      <p:sp>
        <p:nvSpPr>
          <p:cNvPr id="8" name="文本框 7"/>
          <p:cNvSpPr txBox="1"/>
          <p:nvPr/>
        </p:nvSpPr>
        <p:spPr>
          <a:xfrm>
            <a:off x="5142120" y="96344"/>
            <a:ext cx="1852043" cy="418063"/>
          </a:xfrm>
          <a:prstGeom prst="rect">
            <a:avLst/>
          </a:prstGeom>
          <a:noFill/>
        </p:spPr>
        <p:txBody>
          <a:bodyPr wrap="square">
            <a:spAutoFit/>
          </a:bodyPr>
          <a:lstStyle/>
          <a:p>
            <a:pPr>
              <a:lnSpc>
                <a:spcPct val="150000"/>
              </a:lnSpc>
            </a:pPr>
            <a:r>
              <a:rPr lang="zh-CN" altLang="en-US" sz="1600" b="1" dirty="0">
                <a:solidFill>
                  <a:schemeClr val="accent1">
                    <a:lumMod val="75000"/>
                  </a:schemeClr>
                </a:solidFill>
                <a:latin typeface="Times New Roman" panose="02020503050405090304" charset="0"/>
                <a:ea typeface="微软雅黑" panose="020B0503020204020204" pitchFamily="34" charset="-122"/>
              </a:rPr>
              <a:t>完整数据示例</a:t>
            </a:r>
            <a:endParaRPr lang="en-US" altLang="zh-CN" sz="1600" b="1" dirty="0">
              <a:solidFill>
                <a:schemeClr val="accent1">
                  <a:lumMod val="75000"/>
                </a:schemeClr>
              </a:solidFill>
              <a:latin typeface="Times New Roman" panose="02020503050405090304" charset="0"/>
              <a:ea typeface="微软雅黑" panose="020B0503020204020204" pitchFamily="34" charset="-122"/>
            </a:endParaRPr>
          </a:p>
        </p:txBody>
      </p:sp>
      <p:sp>
        <p:nvSpPr>
          <p:cNvPr id="9" name="矩形 8"/>
          <p:cNvSpPr/>
          <p:nvPr/>
        </p:nvSpPr>
        <p:spPr>
          <a:xfrm flipH="1" flipV="1">
            <a:off x="5142120" y="176247"/>
            <a:ext cx="1407364" cy="338159"/>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60400" y="218440"/>
            <a:ext cx="2632075" cy="809625"/>
          </a:xfrm>
        </p:spPr>
        <p:txBody>
          <a:bodyPr/>
          <a:lstStyle/>
          <a:p>
            <a:r>
              <a:rPr lang="en-US" dirty="0"/>
              <a:t>4.</a:t>
            </a:r>
            <a:r>
              <a:rPr lang="zh-CN" altLang="en-US" dirty="0"/>
              <a:t>实验</a:t>
            </a:r>
            <a:endParaRPr lang="zh-CN" altLang="en-US" dirty="0"/>
          </a:p>
        </p:txBody>
      </p:sp>
      <p:sp>
        <p:nvSpPr>
          <p:cNvPr id="4" name="Title 3"/>
          <p:cNvSpPr txBox="1"/>
          <p:nvPr/>
        </p:nvSpPr>
        <p:spPr>
          <a:xfrm>
            <a:off x="138505" y="1028699"/>
            <a:ext cx="2725388" cy="522514"/>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4.1 </a:t>
            </a:r>
            <a:r>
              <a:rPr lang="zh-CN" altLang="en-US" sz="1600" dirty="0"/>
              <a:t>训练设置</a:t>
            </a:r>
            <a:endParaRPr lang="zh-CN" altLang="en-US" sz="1600" dirty="0"/>
          </a:p>
        </p:txBody>
      </p:sp>
      <p:sp>
        <p:nvSpPr>
          <p:cNvPr id="7" name="文本框 6"/>
          <p:cNvSpPr txBox="1"/>
          <p:nvPr/>
        </p:nvSpPr>
        <p:spPr>
          <a:xfrm>
            <a:off x="5547094" y="2807805"/>
            <a:ext cx="6470733" cy="2907665"/>
          </a:xfrm>
          <a:prstGeom prst="rect">
            <a:avLst/>
          </a:prstGeom>
          <a:noFill/>
        </p:spPr>
        <p:txBody>
          <a:bodyPr wrap="square" rtlCol="0">
            <a:spAutoFit/>
          </a:bodyPr>
          <a:lstStyle/>
          <a:p>
            <a:pPr algn="l"/>
            <a:r>
              <a:rPr lang="zh-CN" altLang="en-US" sz="1600" b="1" i="0" dirty="0">
                <a:solidFill>
                  <a:schemeClr val="accent4">
                    <a:lumMod val="50000"/>
                  </a:schemeClr>
                </a:solidFill>
                <a:effectLst/>
                <a:latin typeface="Times New Roman" panose="02020503050405090304" charset="0"/>
              </a:rPr>
              <a:t>预训练阶段</a:t>
            </a:r>
            <a:r>
              <a:rPr lang="en-US" altLang="zh-CN" sz="1600" b="1" i="0" dirty="0">
                <a:solidFill>
                  <a:schemeClr val="accent4">
                    <a:lumMod val="50000"/>
                  </a:schemeClr>
                </a:solidFill>
                <a:effectLst/>
                <a:latin typeface="Times New Roman" panose="02020503050405090304" charset="0"/>
              </a:rPr>
              <a:t>  </a:t>
            </a:r>
            <a:r>
              <a:rPr lang="zh-CN" altLang="en-US" sz="1500" b="0" i="0" dirty="0">
                <a:effectLst/>
                <a:latin typeface="Times New Roman" panose="02020503050405090304" charset="0"/>
              </a:rPr>
              <a:t>我们使用了来自 </a:t>
            </a:r>
            <a:r>
              <a:rPr lang="en-US" altLang="zh-CN" sz="1500" b="0" i="0" dirty="0">
                <a:solidFill>
                  <a:schemeClr val="accent2">
                    <a:lumMod val="75000"/>
                  </a:schemeClr>
                </a:solidFill>
                <a:effectLst/>
                <a:latin typeface="Times New Roman" panose="02020503050405090304" charset="0"/>
              </a:rPr>
              <a:t>LLaVA </a:t>
            </a:r>
            <a:r>
              <a:rPr lang="zh-CN" altLang="en-US" sz="1500" b="0" i="0" dirty="0">
                <a:effectLst/>
                <a:latin typeface="Times New Roman" panose="02020503050405090304" charset="0"/>
              </a:rPr>
              <a:t>的 </a:t>
            </a:r>
            <a:r>
              <a:rPr lang="en-US" altLang="zh-CN" sz="1500" b="0" i="0" dirty="0">
                <a:solidFill>
                  <a:schemeClr val="accent2">
                    <a:lumMod val="75000"/>
                  </a:schemeClr>
                </a:solidFill>
                <a:effectLst/>
                <a:latin typeface="Times New Roman" panose="02020503050405090304" charset="0"/>
              </a:rPr>
              <a:t>55.8</a:t>
            </a:r>
            <a:r>
              <a:rPr lang="en-US" altLang="zh-CN" sz="1500" b="0" i="0" dirty="0">
                <a:solidFill>
                  <a:schemeClr val="accent3">
                    <a:lumMod val="75000"/>
                  </a:schemeClr>
                </a:solidFill>
                <a:effectLst/>
                <a:latin typeface="Times New Roman" panose="02020503050405090304" charset="0"/>
              </a:rPr>
              <a:t> </a:t>
            </a:r>
            <a:r>
              <a:rPr lang="zh-CN" altLang="en-US" sz="1500" b="0" i="0" dirty="0">
                <a:effectLst/>
                <a:latin typeface="Times New Roman" panose="02020503050405090304" charset="0"/>
              </a:rPr>
              <a:t>万条数据进行预训练。沿用了</a:t>
            </a:r>
            <a:r>
              <a:rPr lang="en-US" altLang="zh-CN" sz="1500" b="0" i="0" dirty="0">
                <a:effectLst/>
                <a:latin typeface="Times New Roman" panose="02020503050405090304" charset="0"/>
              </a:rPr>
              <a:t>VisualRWKV</a:t>
            </a:r>
            <a:r>
              <a:rPr lang="zh-CN" altLang="en-US" sz="1500" b="0" i="0" dirty="0">
                <a:effectLst/>
                <a:latin typeface="Times New Roman" panose="02020503050405090304" charset="0"/>
              </a:rPr>
              <a:t>预训练的数据</a:t>
            </a:r>
            <a:r>
              <a:rPr lang="en-US" altLang="zh-CN" sz="1500" b="0" i="0" dirty="0">
                <a:effectLst/>
                <a:latin typeface="Times New Roman" panose="02020503050405090304" charset="0"/>
              </a:rPr>
              <a:t>。</a:t>
            </a:r>
            <a:endParaRPr lang="en-US" altLang="zh-CN" sz="1400" b="0" i="0" dirty="0">
              <a:effectLst/>
              <a:latin typeface="Times New Roman" panose="02020503050405090304" charset="0"/>
            </a:endParaRPr>
          </a:p>
          <a:p>
            <a:pPr algn="l"/>
            <a:endParaRPr lang="en-US" altLang="zh-CN" sz="1400" b="0" i="0" dirty="0">
              <a:effectLst/>
              <a:latin typeface="Times New Roman" panose="02020503050405090304" charset="0"/>
            </a:endParaRPr>
          </a:p>
          <a:p>
            <a:pPr algn="l"/>
            <a:br>
              <a:rPr lang="zh-CN" altLang="en-US" sz="1600" b="1" dirty="0">
                <a:solidFill>
                  <a:schemeClr val="accent4">
                    <a:lumMod val="50000"/>
                  </a:schemeClr>
                </a:solidFill>
                <a:latin typeface="Times New Roman" panose="02020503050405090304" charset="0"/>
              </a:rPr>
            </a:br>
            <a:r>
              <a:rPr lang="zh-CN" altLang="en-US" sz="1600" b="1" i="0" dirty="0">
                <a:solidFill>
                  <a:schemeClr val="accent4">
                    <a:lumMod val="50000"/>
                  </a:schemeClr>
                </a:solidFill>
                <a:effectLst/>
                <a:latin typeface="Times New Roman" panose="02020503050405090304" charset="0"/>
              </a:rPr>
              <a:t>领域预训练阶段</a:t>
            </a:r>
            <a:r>
              <a:rPr lang="en-US" altLang="zh-CN" sz="1600" b="1" i="0" dirty="0">
                <a:solidFill>
                  <a:schemeClr val="accent4">
                    <a:lumMod val="50000"/>
                  </a:schemeClr>
                </a:solidFill>
                <a:effectLst/>
                <a:latin typeface="Times New Roman" panose="02020503050405090304" charset="0"/>
              </a:rPr>
              <a:t>  </a:t>
            </a:r>
            <a:r>
              <a:rPr lang="zh-CN" altLang="en-US" sz="1500" b="0" i="0" dirty="0">
                <a:effectLst/>
                <a:latin typeface="Times New Roman" panose="02020503050405090304" charset="0"/>
              </a:rPr>
              <a:t>我们利用了自己收集和处理的 </a:t>
            </a:r>
            <a:r>
              <a:rPr lang="en-US" altLang="zh-CN" sz="1500" b="0" i="0" dirty="0">
                <a:solidFill>
                  <a:schemeClr val="accent2">
                    <a:lumMod val="75000"/>
                  </a:schemeClr>
                </a:solidFill>
                <a:effectLst/>
                <a:latin typeface="Times New Roman" panose="02020503050405090304" charset="0"/>
              </a:rPr>
              <a:t>19.3 </a:t>
            </a:r>
            <a:r>
              <a:rPr lang="zh-CN" altLang="en-US" sz="1500" b="0" i="0" dirty="0">
                <a:effectLst/>
                <a:latin typeface="Times New Roman" panose="02020503050405090304" charset="0"/>
              </a:rPr>
              <a:t>万条数据，其中包括丰富的图表文本数据和基础的网页问答数据。此阶段旨在强化模型在用户界面（</a:t>
            </a:r>
            <a:r>
              <a:rPr lang="en-US" altLang="zh-CN" sz="1500" b="0" i="0" dirty="0">
                <a:effectLst/>
                <a:latin typeface="Times New Roman" panose="02020503050405090304" charset="0"/>
              </a:rPr>
              <a:t>UI</a:t>
            </a:r>
            <a:r>
              <a:rPr lang="zh-CN" altLang="en-US" sz="1500" b="0" i="0" dirty="0">
                <a:effectLst/>
                <a:latin typeface="Times New Roman" panose="02020503050405090304" charset="0"/>
              </a:rPr>
              <a:t>）与文档理解方面的</a:t>
            </a:r>
            <a:r>
              <a:rPr lang="zh-CN" altLang="en-US" sz="1500" b="0" i="0" dirty="0">
                <a:solidFill>
                  <a:schemeClr val="accent3">
                    <a:lumMod val="75000"/>
                  </a:schemeClr>
                </a:solidFill>
                <a:effectLst/>
                <a:latin typeface="Times New Roman" panose="02020503050405090304" charset="0"/>
              </a:rPr>
              <a:t>先验知识</a:t>
            </a:r>
            <a:r>
              <a:rPr lang="zh-CN" altLang="en-US" sz="1500" b="0" i="0" dirty="0">
                <a:effectLst/>
                <a:latin typeface="Times New Roman" panose="02020503050405090304" charset="0"/>
              </a:rPr>
              <a:t>，使其能够更深入地掌握特定领域的</a:t>
            </a:r>
            <a:r>
              <a:rPr lang="zh-CN" altLang="en-US" sz="1500" b="0" i="0" dirty="0">
                <a:solidFill>
                  <a:schemeClr val="accent3">
                    <a:lumMod val="75000"/>
                  </a:schemeClr>
                </a:solidFill>
                <a:effectLst/>
                <a:latin typeface="Times New Roman" panose="02020503050405090304" charset="0"/>
              </a:rPr>
              <a:t>词汇、结构和语义</a:t>
            </a:r>
            <a:r>
              <a:rPr lang="zh-CN" altLang="en-US" sz="1500" b="0" i="0" dirty="0">
                <a:effectLst/>
                <a:latin typeface="Times New Roman" panose="02020503050405090304" charset="0"/>
              </a:rPr>
              <a:t>，从而提升其在该领域下游任务中的表现。</a:t>
            </a:r>
            <a:endParaRPr lang="zh-CN" altLang="en-US" sz="1400" b="0" i="0" dirty="0">
              <a:effectLst/>
              <a:latin typeface="Times New Roman" panose="02020503050405090304" charset="0"/>
            </a:endParaRPr>
          </a:p>
          <a:p>
            <a:pPr algn="l"/>
            <a:endParaRPr lang="zh-CN" altLang="en-US" sz="1400" b="0" i="0" dirty="0">
              <a:effectLst/>
              <a:latin typeface="Times New Roman" panose="02020503050405090304" charset="0"/>
            </a:endParaRPr>
          </a:p>
          <a:p>
            <a:pPr algn="l"/>
            <a:br>
              <a:rPr lang="zh-CN" altLang="en-US" sz="1600" dirty="0">
                <a:latin typeface="Times New Roman" panose="02020503050405090304" charset="0"/>
              </a:rPr>
            </a:br>
            <a:r>
              <a:rPr lang="zh-CN" altLang="en-US" sz="1600" b="1" i="0" dirty="0">
                <a:solidFill>
                  <a:schemeClr val="accent4">
                    <a:lumMod val="50000"/>
                  </a:schemeClr>
                </a:solidFill>
                <a:effectLst/>
                <a:latin typeface="Times New Roman" panose="02020503050405090304" charset="0"/>
              </a:rPr>
              <a:t>微调训练阶段</a:t>
            </a:r>
            <a:r>
              <a:rPr lang="en-US" altLang="zh-CN" sz="1600" b="1" i="0" dirty="0">
                <a:solidFill>
                  <a:schemeClr val="accent4">
                    <a:lumMod val="50000"/>
                  </a:schemeClr>
                </a:solidFill>
                <a:effectLst/>
                <a:latin typeface="Times New Roman" panose="02020503050405090304" charset="0"/>
              </a:rPr>
              <a:t>  </a:t>
            </a:r>
            <a:r>
              <a:rPr lang="zh-CN" altLang="en-US" sz="1500" b="0" i="0" dirty="0">
                <a:effectLst/>
                <a:latin typeface="Times New Roman" panose="02020503050405090304" charset="0"/>
              </a:rPr>
              <a:t>我们采用了包含</a:t>
            </a:r>
            <a:r>
              <a:rPr lang="zh-CN" altLang="en-US" sz="1500" b="0" i="0" dirty="0">
                <a:solidFill>
                  <a:schemeClr val="accent3">
                    <a:lumMod val="75000"/>
                  </a:schemeClr>
                </a:solidFill>
                <a:effectLst/>
                <a:latin typeface="Times New Roman" panose="02020503050405090304" charset="0"/>
              </a:rPr>
              <a:t>视觉提示策略</a:t>
            </a:r>
            <a:r>
              <a:rPr lang="zh-CN" altLang="en-US" sz="1500" b="0" i="0" dirty="0">
                <a:effectLst/>
                <a:latin typeface="Times New Roman" panose="02020503050405090304" charset="0"/>
              </a:rPr>
              <a:t>和</a:t>
            </a:r>
            <a:r>
              <a:rPr lang="en-US" altLang="zh-CN" sz="1500" b="0" i="0" dirty="0">
                <a:solidFill>
                  <a:schemeClr val="accent3">
                    <a:lumMod val="75000"/>
                  </a:schemeClr>
                </a:solidFill>
                <a:effectLst/>
                <a:latin typeface="Times New Roman" panose="02020503050405090304" charset="0"/>
              </a:rPr>
              <a:t>CoT</a:t>
            </a:r>
            <a:r>
              <a:rPr lang="zh-CN" altLang="en-US" sz="1500" b="0" i="0" dirty="0">
                <a:solidFill>
                  <a:schemeClr val="accent3">
                    <a:lumMod val="75000"/>
                  </a:schemeClr>
                </a:solidFill>
                <a:effectLst/>
                <a:latin typeface="Times New Roman" panose="02020503050405090304" charset="0"/>
              </a:rPr>
              <a:t>策略</a:t>
            </a:r>
            <a:r>
              <a:rPr lang="zh-CN" altLang="en-US" sz="1500" b="0" i="0" dirty="0">
                <a:effectLst/>
                <a:latin typeface="Times New Roman" panose="02020503050405090304" charset="0"/>
              </a:rPr>
              <a:t>的 </a:t>
            </a:r>
            <a:r>
              <a:rPr lang="en-US" altLang="zh-CN" sz="1500" b="0" i="0" dirty="0">
                <a:solidFill>
                  <a:schemeClr val="accent2">
                    <a:lumMod val="75000"/>
                  </a:schemeClr>
                </a:solidFill>
                <a:effectLst/>
                <a:latin typeface="Times New Roman" panose="02020503050405090304" charset="0"/>
              </a:rPr>
              <a:t>55.5 </a:t>
            </a:r>
            <a:r>
              <a:rPr lang="zh-CN" altLang="en-US" sz="1500" b="0" i="0" dirty="0">
                <a:effectLst/>
                <a:latin typeface="Times New Roman" panose="02020503050405090304" charset="0"/>
              </a:rPr>
              <a:t>万条数据</a:t>
            </a:r>
            <a:r>
              <a:rPr lang="en-US" altLang="zh-CN" sz="1500" b="0" i="0" dirty="0">
                <a:effectLst/>
                <a:latin typeface="Times New Roman" panose="02020503050405090304" charset="0"/>
              </a:rPr>
              <a:t>，</a:t>
            </a:r>
            <a:r>
              <a:rPr lang="zh-CN" altLang="en-US" sz="1500" b="0" i="0" dirty="0">
                <a:effectLst/>
                <a:latin typeface="Times New Roman" panose="02020503050405090304" charset="0"/>
              </a:rPr>
              <a:t>旨在提升模型对网页图片的理解和推理的能力</a:t>
            </a:r>
            <a:r>
              <a:rPr lang="en-US" altLang="zh-CN" sz="1500" b="0" i="0" dirty="0">
                <a:effectLst/>
                <a:latin typeface="Times New Roman" panose="02020503050405090304" charset="0"/>
              </a:rPr>
              <a:t>。</a:t>
            </a:r>
            <a:endParaRPr lang="en-US" altLang="zh-CN" sz="1500" b="0" i="0" dirty="0">
              <a:effectLst/>
              <a:latin typeface="Times New Roman" panose="02020503050405090304" charset="0"/>
            </a:endParaRPr>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424" t="136" r="9380" b="-136"/>
          <a:stretch>
            <a:fillRect/>
          </a:stretch>
        </p:blipFill>
        <p:spPr>
          <a:xfrm>
            <a:off x="352260" y="2258896"/>
            <a:ext cx="5057569" cy="4369025"/>
          </a:xfrm>
          <a:prstGeom prst="rect">
            <a:avLst/>
          </a:prstGeom>
        </p:spPr>
      </p:pic>
      <p:sp>
        <p:nvSpPr>
          <p:cNvPr id="10" name="文本框 9"/>
          <p:cNvSpPr txBox="1"/>
          <p:nvPr/>
        </p:nvSpPr>
        <p:spPr>
          <a:xfrm>
            <a:off x="863560" y="1639600"/>
            <a:ext cx="4428176" cy="1023165"/>
          </a:xfrm>
          <a:prstGeom prst="rect">
            <a:avLst/>
          </a:prstGeom>
          <a:noFill/>
        </p:spPr>
        <p:txBody>
          <a:bodyPr wrap="square" rtlCol="0">
            <a:spAutoFit/>
          </a:bodyPr>
          <a:lstStyle/>
          <a:p>
            <a:pPr>
              <a:lnSpc>
                <a:spcPct val="150000"/>
              </a:lnSpc>
            </a:pPr>
            <a:r>
              <a:rPr lang="zh-CN" altLang="en-US" sz="1400" dirty="0">
                <a:latin typeface="Times New Roman" panose="02020503050405090304" charset="0"/>
                <a:ea typeface="微软雅黑" panose="020B0503020204020204" pitchFamily="34" charset="-122"/>
              </a:rPr>
              <a:t>参考</a:t>
            </a:r>
            <a:r>
              <a:rPr lang="en-US" altLang="zh-CN" sz="1400" b="1" dirty="0">
                <a:solidFill>
                  <a:schemeClr val="accent1">
                    <a:lumMod val="75000"/>
                  </a:schemeClr>
                </a:solidFill>
                <a:latin typeface="Times New Roman" panose="02020503050405090304" charset="0"/>
                <a:ea typeface="微软雅黑" panose="020B0503020204020204" pitchFamily="34" charset="-122"/>
              </a:rPr>
              <a:t>LLAvA-NeXT</a:t>
            </a:r>
            <a:r>
              <a:rPr lang="zh-CN" altLang="en-US" sz="1400" dirty="0">
                <a:latin typeface="Times New Roman" panose="02020503050405090304" charset="0"/>
                <a:ea typeface="微软雅黑" panose="020B0503020204020204" pitchFamily="34" charset="-122"/>
              </a:rPr>
              <a:t>的工作，我们在训练</a:t>
            </a:r>
            <a:r>
              <a:rPr lang="en-US" altLang="zh-CN" sz="1400" b="1" dirty="0">
                <a:solidFill>
                  <a:schemeClr val="accent1">
                    <a:lumMod val="75000"/>
                  </a:schemeClr>
                </a:solidFill>
                <a:latin typeface="Times New Roman" panose="02020503050405090304" charset="0"/>
                <a:ea typeface="微软雅黑" panose="020B0503020204020204" pitchFamily="34" charset="-122"/>
              </a:rPr>
              <a:t>RWKV-UI</a:t>
            </a:r>
            <a:r>
              <a:rPr lang="zh-CN" altLang="en-US" sz="1400" dirty="0">
                <a:latin typeface="Times New Roman" panose="02020503050405090304" charset="0"/>
                <a:ea typeface="微软雅黑" panose="020B0503020204020204" pitchFamily="34" charset="-122"/>
              </a:rPr>
              <a:t>时，采取了三阶段的训练策略，分别是：</a:t>
            </a:r>
            <a:r>
              <a:rPr lang="zh-CN" altLang="en-US" sz="1400" u="sng" dirty="0">
                <a:solidFill>
                  <a:schemeClr val="accent2">
                    <a:lumMod val="75000"/>
                  </a:schemeClr>
                </a:solidFill>
                <a:latin typeface="Times New Roman" panose="02020503050405090304" charset="0"/>
                <a:ea typeface="微软雅黑" panose="020B0503020204020204" pitchFamily="34" charset="-122"/>
              </a:rPr>
              <a:t>预训练，领域预训练和微调</a:t>
            </a:r>
            <a:endParaRPr lang="zh-CN" altLang="en-US" sz="1400" u="sng" dirty="0">
              <a:solidFill>
                <a:schemeClr val="accent2">
                  <a:lumMod val="75000"/>
                </a:schemeClr>
              </a:solidFill>
              <a:latin typeface="Times New Roman" panose="02020503050405090304" charset="0"/>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291455" y="1150620"/>
            <a:ext cx="6726555" cy="11080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706" y="3685826"/>
            <a:ext cx="3283562" cy="2811618"/>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b="2055"/>
          <a:stretch>
            <a:fillRect/>
          </a:stretch>
        </p:blipFill>
        <p:spPr>
          <a:xfrm>
            <a:off x="3188148" y="1320140"/>
            <a:ext cx="9003852" cy="5177304"/>
          </a:xfrm>
          <a:prstGeom prst="rect">
            <a:avLst/>
          </a:prstGeom>
        </p:spPr>
      </p:pic>
      <p:sp>
        <p:nvSpPr>
          <p:cNvPr id="6" name="Title 5"/>
          <p:cNvSpPr>
            <a:spLocks noGrp="1"/>
          </p:cNvSpPr>
          <p:nvPr>
            <p:ph type="title"/>
          </p:nvPr>
        </p:nvSpPr>
        <p:spPr>
          <a:xfrm>
            <a:off x="265261" y="92079"/>
            <a:ext cx="1302215" cy="522514"/>
          </a:xfrm>
        </p:spPr>
        <p:txBody>
          <a:bodyPr/>
          <a:lstStyle/>
          <a:p>
            <a:r>
              <a:rPr lang="en-US" dirty="0"/>
              <a:t>4.</a:t>
            </a:r>
            <a:r>
              <a:rPr lang="zh-CN" altLang="en-US" dirty="0"/>
              <a:t>实验</a:t>
            </a:r>
            <a:endParaRPr lang="zh-CN" altLang="en-US" dirty="0"/>
          </a:p>
        </p:txBody>
      </p:sp>
      <p:sp>
        <p:nvSpPr>
          <p:cNvPr id="4" name="Title 3"/>
          <p:cNvSpPr txBox="1"/>
          <p:nvPr/>
        </p:nvSpPr>
        <p:spPr>
          <a:xfrm>
            <a:off x="-123526" y="398813"/>
            <a:ext cx="2725388" cy="522514"/>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4.2 </a:t>
            </a:r>
            <a:r>
              <a:rPr lang="zh-CN" altLang="en-US" sz="1600" dirty="0"/>
              <a:t>实验</a:t>
            </a:r>
            <a:r>
              <a:rPr lang="en-US" altLang="zh-CN" sz="1600" dirty="0"/>
              <a:t>benchmark</a:t>
            </a:r>
            <a:endParaRPr lang="zh-CN" altLang="en-US" sz="1600" dirty="0"/>
          </a:p>
        </p:txBody>
      </p:sp>
      <p:sp>
        <p:nvSpPr>
          <p:cNvPr id="7" name="文本框 6"/>
          <p:cNvSpPr txBox="1"/>
          <p:nvPr/>
        </p:nvSpPr>
        <p:spPr>
          <a:xfrm>
            <a:off x="213222" y="921327"/>
            <a:ext cx="2899385" cy="3322955"/>
          </a:xfrm>
          <a:prstGeom prst="rect">
            <a:avLst/>
          </a:prstGeom>
          <a:noFill/>
        </p:spPr>
        <p:txBody>
          <a:bodyPr wrap="square" rtlCol="0">
            <a:spAutoFit/>
          </a:bodyPr>
          <a:lstStyle/>
          <a:p>
            <a:pPr>
              <a:lnSpc>
                <a:spcPct val="150000"/>
              </a:lnSpc>
            </a:pPr>
            <a:r>
              <a:rPr lang="zh-CN" altLang="en-US" sz="1600" dirty="0">
                <a:effectLst/>
                <a:latin typeface="Times New Roman" panose="02020503050405090304" charset="0"/>
                <a:ea typeface="微软雅黑" panose="020B0503020204020204" pitchFamily="34" charset="-122"/>
              </a:rPr>
              <a:t>这是一个多模式基准测试，旨在评估 </a:t>
            </a:r>
            <a:r>
              <a:rPr lang="en-US" altLang="zh-CN" sz="1600" dirty="0">
                <a:solidFill>
                  <a:schemeClr val="accent3">
                    <a:lumMod val="75000"/>
                  </a:schemeClr>
                </a:solidFill>
                <a:effectLst/>
                <a:latin typeface="Times New Roman" panose="02020503050405090304" charset="0"/>
                <a:ea typeface="微软雅黑" panose="020B0503020204020204" pitchFamily="34" charset="-122"/>
              </a:rPr>
              <a:t>MLLM </a:t>
            </a:r>
            <a:r>
              <a:rPr lang="zh-CN" altLang="en-US" sz="1600" dirty="0">
                <a:effectLst/>
                <a:latin typeface="Times New Roman" panose="02020503050405090304" charset="0"/>
                <a:ea typeface="微软雅黑" panose="020B0503020204020204" pitchFamily="34" charset="-122"/>
              </a:rPr>
              <a:t>在 </a:t>
            </a:r>
            <a:r>
              <a:rPr lang="en-US" altLang="zh-CN" sz="1600" dirty="0">
                <a:solidFill>
                  <a:schemeClr val="accent3">
                    <a:lumMod val="75000"/>
                  </a:schemeClr>
                </a:solidFill>
                <a:effectLst/>
                <a:latin typeface="Times New Roman" panose="02020503050405090304" charset="0"/>
                <a:ea typeface="微软雅黑" panose="020B0503020204020204" pitchFamily="34" charset="-122"/>
              </a:rPr>
              <a:t>Web</a:t>
            </a:r>
            <a:r>
              <a:rPr lang="en-US" altLang="zh-CN" sz="1600" dirty="0">
                <a:effectLst/>
                <a:latin typeface="Times New Roman" panose="02020503050405090304" charset="0"/>
                <a:ea typeface="微软雅黑" panose="020B0503020204020204" pitchFamily="34" charset="-122"/>
              </a:rPr>
              <a:t> </a:t>
            </a:r>
            <a:r>
              <a:rPr lang="zh-CN" altLang="en-US" sz="1600" dirty="0">
                <a:effectLst/>
                <a:latin typeface="Times New Roman" panose="02020503050405090304" charset="0"/>
                <a:ea typeface="微软雅黑" panose="020B0503020204020204" pitchFamily="34" charset="-122"/>
              </a:rPr>
              <a:t>场景中的理解和接地能力。</a:t>
            </a:r>
            <a:endParaRPr lang="en-US" altLang="zh-CN" sz="1600" dirty="0">
              <a:latin typeface="Times New Roman" panose="02020503050405090304" charset="0"/>
              <a:ea typeface="微软雅黑" panose="020B0503020204020204" pitchFamily="34" charset="-122"/>
            </a:endParaRPr>
          </a:p>
          <a:p>
            <a:pPr>
              <a:lnSpc>
                <a:spcPct val="150000"/>
              </a:lnSpc>
            </a:pPr>
            <a:r>
              <a:rPr lang="en-US" altLang="zh-CN" sz="1600" b="1" dirty="0">
                <a:solidFill>
                  <a:schemeClr val="accent1">
                    <a:lumMod val="75000"/>
                  </a:schemeClr>
                </a:solidFill>
                <a:effectLst/>
                <a:latin typeface="Times New Roman Bold" panose="02020503050405090304" charset="0"/>
                <a:ea typeface="微软雅黑" panose="020B0503020204020204" pitchFamily="34" charset="-122"/>
                <a:cs typeface="Times New Roman Bold" panose="02020503050405090304" charset="0"/>
              </a:rPr>
              <a:t>VisualWebBench </a:t>
            </a:r>
            <a:r>
              <a:rPr lang="zh-CN" altLang="en-US" sz="1600" dirty="0">
                <a:effectLst/>
                <a:latin typeface="Times New Roman" panose="02020503050405090304" charset="0"/>
                <a:ea typeface="微软雅黑" panose="020B0503020204020204" pitchFamily="34" charset="-122"/>
              </a:rPr>
              <a:t>由 </a:t>
            </a:r>
            <a:r>
              <a:rPr lang="en-US" altLang="zh-CN" sz="1600" dirty="0">
                <a:solidFill>
                  <a:schemeClr val="accent3">
                    <a:lumMod val="75000"/>
                  </a:schemeClr>
                </a:solidFill>
                <a:effectLst/>
                <a:latin typeface="Times New Roman" panose="02020503050405090304" charset="0"/>
                <a:ea typeface="微软雅黑" panose="020B0503020204020204" pitchFamily="34" charset="-122"/>
              </a:rPr>
              <a:t>7 </a:t>
            </a:r>
            <a:r>
              <a:rPr lang="zh-CN" altLang="en-US" sz="1600" dirty="0">
                <a:effectLst/>
                <a:latin typeface="Times New Roman" panose="02020503050405090304" charset="0"/>
                <a:ea typeface="微软雅黑" panose="020B0503020204020204" pitchFamily="34" charset="-122"/>
              </a:rPr>
              <a:t>个任务组成，包含来自 </a:t>
            </a:r>
            <a:r>
              <a:rPr lang="en-US" altLang="zh-CN" sz="1600" dirty="0">
                <a:solidFill>
                  <a:schemeClr val="accent3">
                    <a:lumMod val="75000"/>
                  </a:schemeClr>
                </a:solidFill>
                <a:effectLst/>
                <a:latin typeface="Times New Roman" panose="02020503050405090304" charset="0"/>
                <a:ea typeface="微软雅黑" panose="020B0503020204020204" pitchFamily="34" charset="-122"/>
              </a:rPr>
              <a:t>139</a:t>
            </a:r>
            <a:r>
              <a:rPr lang="zh-CN" altLang="en-US" sz="1600" dirty="0">
                <a:effectLst/>
                <a:latin typeface="Times New Roman" panose="02020503050405090304" charset="0"/>
                <a:ea typeface="微软雅黑" panose="020B0503020204020204" pitchFamily="34" charset="-122"/>
              </a:rPr>
              <a:t> 个真实网站的 </a:t>
            </a:r>
            <a:r>
              <a:rPr lang="en-US" altLang="zh-CN" sz="1600" dirty="0">
                <a:solidFill>
                  <a:schemeClr val="accent3">
                    <a:lumMod val="75000"/>
                  </a:schemeClr>
                </a:solidFill>
                <a:effectLst/>
                <a:latin typeface="Times New Roman" panose="02020503050405090304" charset="0"/>
                <a:ea typeface="微软雅黑" panose="020B0503020204020204" pitchFamily="34" charset="-122"/>
              </a:rPr>
              <a:t>1.5K</a:t>
            </a:r>
            <a:r>
              <a:rPr lang="zh-CN" altLang="en-US" sz="1600" dirty="0">
                <a:solidFill>
                  <a:schemeClr val="accent3">
                    <a:lumMod val="75000"/>
                  </a:schemeClr>
                </a:solidFill>
                <a:effectLst/>
                <a:latin typeface="Times New Roman" panose="02020503050405090304" charset="0"/>
                <a:ea typeface="微软雅黑" panose="020B0503020204020204" pitchFamily="34" charset="-122"/>
              </a:rPr>
              <a:t> </a:t>
            </a:r>
            <a:r>
              <a:rPr lang="zh-CN" altLang="en-US" sz="1600" dirty="0">
                <a:effectLst/>
                <a:latin typeface="Times New Roman" panose="02020503050405090304" charset="0"/>
                <a:ea typeface="微软雅黑" panose="020B0503020204020204" pitchFamily="34" charset="-122"/>
              </a:rPr>
              <a:t>人工策划实例，涵盖 </a:t>
            </a:r>
            <a:r>
              <a:rPr lang="en-US" altLang="zh-CN" sz="1600" dirty="0">
                <a:solidFill>
                  <a:schemeClr val="accent3">
                    <a:lumMod val="75000"/>
                  </a:schemeClr>
                </a:solidFill>
                <a:effectLst/>
                <a:latin typeface="Times New Roman" panose="02020503050405090304" charset="0"/>
                <a:ea typeface="微软雅黑" panose="020B0503020204020204" pitchFamily="34" charset="-122"/>
              </a:rPr>
              <a:t>87</a:t>
            </a:r>
            <a:r>
              <a:rPr lang="en-US" altLang="zh-CN" sz="1600" dirty="0">
                <a:effectLst/>
                <a:latin typeface="Times New Roman" panose="02020503050405090304" charset="0"/>
                <a:ea typeface="微软雅黑" panose="020B0503020204020204" pitchFamily="34" charset="-122"/>
              </a:rPr>
              <a:t> </a:t>
            </a:r>
            <a:r>
              <a:rPr lang="zh-CN" altLang="en-US" sz="1600" dirty="0">
                <a:effectLst/>
                <a:latin typeface="Times New Roman" panose="02020503050405090304" charset="0"/>
                <a:ea typeface="微软雅黑" panose="020B0503020204020204" pitchFamily="34" charset="-122"/>
              </a:rPr>
              <a:t>个子域</a:t>
            </a:r>
            <a:endParaRPr lang="en-US" altLang="zh-CN" sz="1600" dirty="0">
              <a:effectLst/>
              <a:latin typeface="Times New Roman" panose="02020503050405090304" charset="0"/>
              <a:ea typeface="微软雅黑" panose="020B0503020204020204" pitchFamily="34" charset="-122"/>
            </a:endParaRPr>
          </a:p>
          <a:p>
            <a:pPr>
              <a:lnSpc>
                <a:spcPct val="150000"/>
              </a:lnSpc>
            </a:pPr>
            <a:endParaRPr lang="en-US" altLang="zh-CN" sz="1400" dirty="0">
              <a:latin typeface="Times New Roman" panose="02020503050405090304" charset="0"/>
              <a:ea typeface="微软雅黑" panose="020B0503020204020204" pitchFamily="34" charset="-122"/>
            </a:endParaRPr>
          </a:p>
          <a:p>
            <a:pPr>
              <a:lnSpc>
                <a:spcPct val="150000"/>
              </a:lnSpc>
            </a:pPr>
            <a:endParaRPr lang="zh-CN" altLang="en-US" sz="1400" dirty="0">
              <a:latin typeface="Times New Roman" panose="02020503050405090304" charset="0"/>
              <a:ea typeface="微软雅黑" panose="020B0503020204020204" pitchFamily="34"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4167" y="0"/>
            <a:ext cx="5075964" cy="13201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2080" y="-117475"/>
            <a:ext cx="1435735" cy="733425"/>
          </a:xfrm>
        </p:spPr>
        <p:txBody>
          <a:bodyPr/>
          <a:lstStyle/>
          <a:p>
            <a:r>
              <a:rPr lang="en-US" dirty="0"/>
              <a:t>4.</a:t>
            </a:r>
            <a:r>
              <a:rPr lang="zh-CN" altLang="en-US" dirty="0"/>
              <a:t>实验</a:t>
            </a:r>
            <a:endParaRPr lang="zh-CN" altLang="en-US" dirty="0"/>
          </a:p>
        </p:txBody>
      </p:sp>
      <p:sp>
        <p:nvSpPr>
          <p:cNvPr id="4" name="Title 3"/>
          <p:cNvSpPr txBox="1"/>
          <p:nvPr/>
        </p:nvSpPr>
        <p:spPr>
          <a:xfrm>
            <a:off x="1428115" y="178435"/>
            <a:ext cx="1915160" cy="412115"/>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4.2 </a:t>
            </a:r>
            <a:r>
              <a:rPr lang="zh-CN" altLang="en-US" sz="1600" dirty="0"/>
              <a:t>主要结果对比</a:t>
            </a:r>
            <a:endParaRPr lang="zh-CN" altLang="en-US" sz="1600" dirty="0"/>
          </a:p>
        </p:txBody>
      </p:sp>
      <p:sp>
        <p:nvSpPr>
          <p:cNvPr id="8" name="文本框 7"/>
          <p:cNvSpPr txBox="1"/>
          <p:nvPr/>
        </p:nvSpPr>
        <p:spPr>
          <a:xfrm>
            <a:off x="552450" y="4646930"/>
            <a:ext cx="11029315" cy="2066290"/>
          </a:xfrm>
          <a:prstGeom prst="rect">
            <a:avLst/>
          </a:prstGeom>
          <a:noFill/>
        </p:spPr>
        <p:txBody>
          <a:bodyPr wrap="square" rtlCol="0">
            <a:noAutofit/>
          </a:bodyPr>
          <a:lstStyle/>
          <a:p>
            <a:pPr>
              <a:lnSpc>
                <a:spcPct val="150000"/>
              </a:lnSpc>
            </a:pPr>
            <a:r>
              <a:rPr lang="zh-CN" altLang="en-US" sz="1500" b="0" i="0" dirty="0">
                <a:effectLst/>
                <a:latin typeface="Times New Roman" panose="02020503050405090304" charset="0"/>
              </a:rPr>
              <a:t>我们的模型仅用 </a:t>
            </a:r>
            <a:r>
              <a:rPr lang="en-US" altLang="zh-CN" sz="1500" b="0" i="0" dirty="0">
                <a:solidFill>
                  <a:schemeClr val="accent2">
                    <a:lumMod val="75000"/>
                  </a:schemeClr>
                </a:solidFill>
                <a:effectLst/>
                <a:latin typeface="Times New Roman" panose="02020503050405090304" charset="0"/>
              </a:rPr>
              <a:t>16 </a:t>
            </a:r>
            <a:r>
              <a:rPr lang="zh-CN" altLang="en-US" sz="1500" b="0" i="0" dirty="0">
                <a:solidFill>
                  <a:schemeClr val="accent2">
                    <a:lumMod val="75000"/>
                  </a:schemeClr>
                </a:solidFill>
                <a:effectLst/>
                <a:latin typeface="Times New Roman" panose="02020503050405090304" charset="0"/>
              </a:rPr>
              <a:t>亿参数</a:t>
            </a:r>
            <a:r>
              <a:rPr lang="zh-CN" altLang="en-US" sz="1500" b="0" i="0" dirty="0">
                <a:effectLst/>
                <a:latin typeface="Times New Roman" panose="02020503050405090304" charset="0"/>
              </a:rPr>
              <a:t>就取得了令人印象深刻的平均得分</a:t>
            </a:r>
            <a:r>
              <a:rPr lang="en-US" altLang="zh-CN" sz="1500" b="0" u="sng" dirty="0">
                <a:solidFill>
                  <a:schemeClr val="accent2">
                    <a:lumMod val="75000"/>
                  </a:schemeClr>
                </a:solidFill>
                <a:effectLst/>
                <a:latin typeface="Times New Roman" panose="02020503050405090304" charset="0"/>
              </a:rPr>
              <a:t>33.4</a:t>
            </a:r>
            <a:r>
              <a:rPr lang="zh-CN" altLang="en-US" sz="1500" b="0" i="0" dirty="0">
                <a:effectLst/>
                <a:latin typeface="Times New Roman" panose="02020503050405090304" charset="0"/>
              </a:rPr>
              <a:t>，展现出卓越的性能。</a:t>
            </a:r>
            <a:endParaRPr lang="en-US" altLang="zh-CN" sz="1500" b="0" i="0" dirty="0">
              <a:effectLst/>
              <a:latin typeface="Times New Roman" panose="02020503050405090304" charset="0"/>
            </a:endParaRPr>
          </a:p>
          <a:p>
            <a:pPr>
              <a:lnSpc>
                <a:spcPct val="150000"/>
              </a:lnSpc>
            </a:pPr>
            <a:r>
              <a:rPr lang="zh-CN" altLang="en-US" sz="1500" b="0" i="0" dirty="0">
                <a:effectLst/>
                <a:latin typeface="Times New Roman" panose="02020503050405090304" charset="0"/>
              </a:rPr>
              <a:t>在</a:t>
            </a:r>
            <a:r>
              <a:rPr lang="en-US" altLang="zh-CN" sz="1500" b="1" i="0" dirty="0">
                <a:solidFill>
                  <a:schemeClr val="accent2">
                    <a:lumMod val="75000"/>
                  </a:schemeClr>
                </a:solidFill>
                <a:effectLst/>
                <a:latin typeface="Times New Roman" panose="02020503050405090304" charset="0"/>
              </a:rPr>
              <a:t>Action Ground</a:t>
            </a:r>
            <a:r>
              <a:rPr lang="zh-CN" altLang="en-US" sz="1500" b="0" i="0" dirty="0">
                <a:effectLst/>
                <a:latin typeface="Times New Roman" panose="02020503050405090304" charset="0"/>
              </a:rPr>
              <a:t>任务中，我们的模型得分达到 </a:t>
            </a:r>
            <a:r>
              <a:rPr lang="en-US" altLang="zh-CN" sz="1500" b="0" u="sng" dirty="0">
                <a:solidFill>
                  <a:schemeClr val="accent2">
                    <a:lumMod val="75000"/>
                  </a:schemeClr>
                </a:solidFill>
                <a:effectLst/>
                <a:latin typeface="Times New Roman" panose="02020503050405090304" charset="0"/>
              </a:rPr>
              <a:t>34.9</a:t>
            </a:r>
            <a:r>
              <a:rPr lang="zh-CN" altLang="en-US" sz="1500" b="0" i="0" dirty="0">
                <a:effectLst/>
                <a:latin typeface="Times New Roman" panose="02020503050405090304" charset="0"/>
              </a:rPr>
              <a:t>，在所有参数少于 </a:t>
            </a:r>
            <a:r>
              <a:rPr lang="en-US" altLang="zh-CN" sz="1500" i="0" dirty="0">
                <a:solidFill>
                  <a:schemeClr val="accent2">
                    <a:lumMod val="75000"/>
                  </a:schemeClr>
                </a:solidFill>
                <a:effectLst/>
                <a:latin typeface="Times New Roman" panose="02020503050405090304" charset="0"/>
              </a:rPr>
              <a:t>170 </a:t>
            </a:r>
            <a:r>
              <a:rPr lang="zh-CN" altLang="en-US" sz="1500" i="0" dirty="0">
                <a:solidFill>
                  <a:schemeClr val="accent2">
                    <a:lumMod val="75000"/>
                  </a:schemeClr>
                </a:solidFill>
                <a:effectLst/>
                <a:latin typeface="Times New Roman" panose="02020503050405090304" charset="0"/>
              </a:rPr>
              <a:t>亿</a:t>
            </a:r>
            <a:r>
              <a:rPr lang="zh-CN" altLang="en-US" sz="1500" b="0" i="0" dirty="0">
                <a:effectLst/>
                <a:latin typeface="Times New Roman" panose="02020503050405090304" charset="0"/>
              </a:rPr>
              <a:t>的开源多模态模型中排名最高。这一出色表现主要归功于我们提出的</a:t>
            </a:r>
            <a:r>
              <a:rPr lang="zh-CN" altLang="en-US" sz="1500" b="0" i="0" dirty="0">
                <a:solidFill>
                  <a:schemeClr val="accent2">
                    <a:lumMod val="75000"/>
                  </a:schemeClr>
                </a:solidFill>
                <a:effectLst/>
                <a:latin typeface="Times New Roman" panose="02020503050405090304" charset="0"/>
              </a:rPr>
              <a:t>思维链</a:t>
            </a:r>
            <a:r>
              <a:rPr lang="zh-CN" altLang="en-US" sz="1500" b="0" i="0" dirty="0">
                <a:effectLst/>
                <a:latin typeface="Times New Roman" panose="02020503050405090304" charset="0"/>
              </a:rPr>
              <a:t>和</a:t>
            </a:r>
            <a:r>
              <a:rPr lang="zh-CN" altLang="en-US" sz="1500" b="0" i="0" dirty="0">
                <a:solidFill>
                  <a:schemeClr val="accent2">
                    <a:lumMod val="75000"/>
                  </a:schemeClr>
                </a:solidFill>
                <a:effectLst/>
                <a:latin typeface="Times New Roman" panose="02020503050405090304" charset="0"/>
              </a:rPr>
              <a:t>布局检测策略</a:t>
            </a:r>
            <a:r>
              <a:rPr lang="zh-CN" altLang="en-US" sz="1500" b="0" i="0" dirty="0">
                <a:effectLst/>
                <a:latin typeface="Times New Roman" panose="02020503050405090304" charset="0"/>
              </a:rPr>
              <a:t>的协同整合，它们增强了模型的推理能力。</a:t>
            </a:r>
            <a:endParaRPr lang="en-US" altLang="zh-CN" sz="1500" b="0" i="0" dirty="0">
              <a:effectLst/>
              <a:latin typeface="Times New Roman" panose="02020503050405090304" charset="0"/>
            </a:endParaRPr>
          </a:p>
          <a:p>
            <a:pPr>
              <a:lnSpc>
                <a:spcPct val="150000"/>
              </a:lnSpc>
            </a:pPr>
            <a:r>
              <a:rPr lang="zh-CN" altLang="en-US" sz="1500" dirty="0">
                <a:latin typeface="Times New Roman" panose="02020503050405090304" charset="0"/>
                <a:ea typeface="微软雅黑" panose="020B0503020204020204" pitchFamily="34" charset="-122"/>
              </a:rPr>
              <a:t>在</a:t>
            </a:r>
            <a:r>
              <a:rPr lang="en-US" altLang="zh-CN" sz="1500" b="1" i="0" dirty="0">
                <a:solidFill>
                  <a:schemeClr val="accent2">
                    <a:lumMod val="75000"/>
                  </a:schemeClr>
                </a:solidFill>
                <a:effectLst/>
                <a:latin typeface="Times New Roman" panose="02020503050405090304" charset="0"/>
              </a:rPr>
              <a:t>Element Ground</a:t>
            </a:r>
            <a:r>
              <a:rPr lang="zh-CN" altLang="en-US" sz="1500" b="0" i="0" dirty="0">
                <a:effectLst/>
                <a:latin typeface="Times New Roman" panose="02020503050405090304" charset="0"/>
              </a:rPr>
              <a:t>中，我们的模型得分 </a:t>
            </a:r>
            <a:r>
              <a:rPr lang="en-US" altLang="zh-CN" sz="1500" b="0" i="0" dirty="0">
                <a:solidFill>
                  <a:schemeClr val="accent2">
                    <a:lumMod val="75000"/>
                  </a:schemeClr>
                </a:solidFill>
                <a:effectLst/>
                <a:latin typeface="Times New Roman" panose="02020503050405090304" charset="0"/>
              </a:rPr>
              <a:t>39.5</a:t>
            </a:r>
            <a:r>
              <a:rPr lang="zh-CN" altLang="en-US" sz="1500" b="0" i="0" dirty="0">
                <a:effectLst/>
                <a:latin typeface="Times New Roman" panose="02020503050405090304" charset="0"/>
              </a:rPr>
              <a:t>，在总体排名中位居</a:t>
            </a:r>
            <a:r>
              <a:rPr lang="zh-CN" altLang="en-US" sz="1500" b="0" i="0" dirty="0">
                <a:solidFill>
                  <a:schemeClr val="accent2">
                    <a:lumMod val="75000"/>
                  </a:schemeClr>
                </a:solidFill>
                <a:effectLst/>
                <a:latin typeface="Times New Roman" panose="02020503050405090304" charset="0"/>
              </a:rPr>
              <a:t>第二</a:t>
            </a:r>
            <a:r>
              <a:rPr lang="zh-CN" altLang="en-US" sz="1500" b="0" i="0" dirty="0">
                <a:effectLst/>
                <a:latin typeface="Times New Roman" panose="02020503050405090304" charset="0"/>
              </a:rPr>
              <a:t>。这一性能突出了模型增强的元素捕捉和识别能力，其中</a:t>
            </a:r>
            <a:r>
              <a:rPr lang="zh-CN" altLang="en-US" sz="1500" b="0" i="0" dirty="0">
                <a:solidFill>
                  <a:schemeClr val="accent2">
                    <a:lumMod val="75000"/>
                  </a:schemeClr>
                </a:solidFill>
                <a:effectLst/>
                <a:latin typeface="Times New Roman" panose="02020503050405090304" charset="0"/>
              </a:rPr>
              <a:t>视觉提示</a:t>
            </a:r>
            <a:r>
              <a:rPr lang="zh-CN" altLang="en-US" sz="1500" b="0" i="0" dirty="0">
                <a:effectLst/>
                <a:latin typeface="Times New Roman" panose="02020503050405090304" charset="0"/>
              </a:rPr>
              <a:t>和高分辨率输入起到了关键作用。</a:t>
            </a:r>
            <a:endParaRPr lang="zh-CN" altLang="en-US" sz="1500" dirty="0">
              <a:solidFill>
                <a:schemeClr val="accent2">
                  <a:lumMod val="75000"/>
                </a:schemeClr>
              </a:solidFill>
              <a:latin typeface="Times New Roman" panose="02020503050405090304" charset="0"/>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59715" y="590550"/>
            <a:ext cx="11672570" cy="40265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0" y="150"/>
            <a:ext cx="1524660" cy="458683"/>
          </a:xfrm>
        </p:spPr>
        <p:txBody>
          <a:bodyPr>
            <a:normAutofit fontScale="90000"/>
          </a:bodyPr>
          <a:lstStyle/>
          <a:p>
            <a:r>
              <a:rPr lang="en-US" dirty="0"/>
              <a:t>4.</a:t>
            </a:r>
            <a:r>
              <a:rPr lang="zh-CN" altLang="en-US" dirty="0"/>
              <a:t>实验</a:t>
            </a:r>
            <a:endParaRPr lang="zh-CN" altLang="en-US" dirty="0"/>
          </a:p>
        </p:txBody>
      </p:sp>
      <p:sp>
        <p:nvSpPr>
          <p:cNvPr id="4" name="Title 3"/>
          <p:cNvSpPr txBox="1"/>
          <p:nvPr/>
        </p:nvSpPr>
        <p:spPr>
          <a:xfrm>
            <a:off x="236277" y="376975"/>
            <a:ext cx="1356756" cy="440779"/>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4.3 </a:t>
            </a:r>
            <a:r>
              <a:rPr lang="zh-CN" altLang="en-US" sz="1600" dirty="0"/>
              <a:t>消融实验</a:t>
            </a:r>
            <a:endParaRPr lang="zh-CN" altLang="en-US" sz="16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485" y="1132205"/>
            <a:ext cx="6263640" cy="1565275"/>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33" y="2627140"/>
            <a:ext cx="5587834" cy="1899864"/>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76" y="4576666"/>
            <a:ext cx="7091560" cy="1817212"/>
          </a:xfrm>
          <a:prstGeom prst="rect">
            <a:avLst/>
          </a:prstGeom>
        </p:spPr>
      </p:pic>
      <p:sp>
        <p:nvSpPr>
          <p:cNvPr id="9" name="文本框 8"/>
          <p:cNvSpPr txBox="1"/>
          <p:nvPr/>
        </p:nvSpPr>
        <p:spPr>
          <a:xfrm>
            <a:off x="1662582" y="412822"/>
            <a:ext cx="4428176" cy="737235"/>
          </a:xfrm>
          <a:prstGeom prst="rect">
            <a:avLst/>
          </a:prstGeom>
          <a:noFill/>
        </p:spPr>
        <p:txBody>
          <a:bodyPr wrap="square" rtlCol="0">
            <a:spAutoFit/>
          </a:bodyPr>
          <a:lstStyle/>
          <a:p>
            <a:pPr>
              <a:lnSpc>
                <a:spcPct val="150000"/>
              </a:lnSpc>
            </a:pPr>
            <a:r>
              <a:rPr lang="zh-CN" altLang="en-US" sz="1400" dirty="0">
                <a:latin typeface="Times New Roman" panose="02020503050405090304" charset="0"/>
                <a:ea typeface="微软雅黑" panose="020B0503020204020204" pitchFamily="34" charset="-122"/>
              </a:rPr>
              <a:t>我们主要进行了三个消融实验，分别针对我们的</a:t>
            </a:r>
            <a:endParaRPr lang="en-US" altLang="zh-CN" sz="1400" dirty="0">
              <a:latin typeface="Times New Roman" panose="02020503050405090304" charset="0"/>
              <a:ea typeface="微软雅黑" panose="020B0503020204020204" pitchFamily="34" charset="-122"/>
            </a:endParaRPr>
          </a:p>
          <a:p>
            <a:pPr>
              <a:lnSpc>
                <a:spcPct val="150000"/>
              </a:lnSpc>
            </a:pPr>
            <a:r>
              <a:rPr lang="zh-CN" altLang="en-US" sz="1400" u="sng" dirty="0">
                <a:solidFill>
                  <a:schemeClr val="accent3">
                    <a:lumMod val="75000"/>
                  </a:schemeClr>
                </a:solidFill>
                <a:latin typeface="Times New Roman" panose="02020503050405090304" charset="0"/>
                <a:ea typeface="微软雅黑" panose="020B0503020204020204" pitchFamily="34" charset="-122"/>
              </a:rPr>
              <a:t>高分辨率视觉编码策略</a:t>
            </a:r>
            <a:r>
              <a:rPr lang="zh-CN" altLang="en-US" sz="1400" u="sng" dirty="0">
                <a:latin typeface="Times New Roman" panose="02020503050405090304" charset="0"/>
                <a:ea typeface="微软雅黑" panose="020B0503020204020204" pitchFamily="34" charset="-122"/>
              </a:rPr>
              <a:t>、</a:t>
            </a:r>
            <a:r>
              <a:rPr lang="zh-CN" altLang="en-US" sz="1400" u="sng" dirty="0">
                <a:solidFill>
                  <a:schemeClr val="accent3">
                    <a:lumMod val="75000"/>
                  </a:schemeClr>
                </a:solidFill>
                <a:latin typeface="Times New Roman" panose="02020503050405090304" charset="0"/>
                <a:ea typeface="微软雅黑" panose="020B0503020204020204" pitchFamily="34" charset="-122"/>
              </a:rPr>
              <a:t>视觉提示工程</a:t>
            </a:r>
            <a:r>
              <a:rPr lang="zh-CN" altLang="en-US" sz="1400" dirty="0">
                <a:latin typeface="Times New Roman" panose="02020503050405090304" charset="0"/>
                <a:ea typeface="微软雅黑" panose="020B0503020204020204" pitchFamily="34" charset="-122"/>
              </a:rPr>
              <a:t>以及</a:t>
            </a:r>
            <a:r>
              <a:rPr lang="zh-CN" altLang="en-US" sz="1400" u="sng" dirty="0">
                <a:solidFill>
                  <a:schemeClr val="accent3">
                    <a:lumMod val="75000"/>
                  </a:schemeClr>
                </a:solidFill>
                <a:latin typeface="Times New Roman" panose="02020503050405090304" charset="0"/>
                <a:ea typeface="微软雅黑" panose="020B0503020204020204" pitchFamily="34" charset="-122"/>
              </a:rPr>
              <a:t>训练策略</a:t>
            </a:r>
            <a:endParaRPr lang="zh-CN" altLang="en-US" sz="1400" u="sng" dirty="0">
              <a:solidFill>
                <a:schemeClr val="accent3">
                  <a:lumMod val="75000"/>
                </a:schemeClr>
              </a:solidFill>
              <a:latin typeface="Times New Roman" panose="02020503050405090304" charset="0"/>
              <a:ea typeface="微软雅黑" panose="020B0503020204020204" pitchFamily="34" charset="-122"/>
            </a:endParaRPr>
          </a:p>
        </p:txBody>
      </p:sp>
      <p:sp>
        <p:nvSpPr>
          <p:cNvPr id="11" name="文本框 10"/>
          <p:cNvSpPr txBox="1"/>
          <p:nvPr/>
        </p:nvSpPr>
        <p:spPr>
          <a:xfrm>
            <a:off x="6913880" y="885190"/>
            <a:ext cx="5080000" cy="1139190"/>
          </a:xfrm>
          <a:prstGeom prst="rect">
            <a:avLst/>
          </a:prstGeom>
          <a:noFill/>
        </p:spPr>
        <p:txBody>
          <a:bodyPr wrap="square" rtlCol="0">
            <a:noAutofit/>
          </a:bodyPr>
          <a:lstStyle/>
          <a:p>
            <a:pPr>
              <a:lnSpc>
                <a:spcPct val="150000"/>
              </a:lnSpc>
            </a:pPr>
            <a:r>
              <a:rPr lang="zh-CN" altLang="en-US" sz="1400" b="0" i="0" dirty="0">
                <a:effectLst/>
                <a:latin typeface="Times New Roman" panose="02020503050405090304" charset="0"/>
              </a:rPr>
              <a:t>如表 </a:t>
            </a:r>
            <a:r>
              <a:rPr lang="en-US" altLang="zh-CN" sz="1400" b="0" i="0" dirty="0">
                <a:effectLst/>
                <a:latin typeface="Times New Roman" panose="02020503050405090304" charset="0"/>
              </a:rPr>
              <a:t>2 </a:t>
            </a:r>
            <a:r>
              <a:rPr lang="zh-CN" altLang="en-US" sz="1400" b="0" i="0" dirty="0">
                <a:effectLst/>
                <a:latin typeface="Times New Roman" panose="02020503050405090304" charset="0"/>
              </a:rPr>
              <a:t>所示。与标准分辨率相比，高分辨率输入在多项任务中带来了显著的性能提升，包括元素定位（从 </a:t>
            </a:r>
            <a:r>
              <a:rPr lang="en-US" altLang="zh-CN" sz="1400" b="0" i="0" dirty="0">
                <a:solidFill>
                  <a:schemeClr val="accent2">
                    <a:lumMod val="75000"/>
                  </a:schemeClr>
                </a:solidFill>
                <a:effectLst/>
                <a:latin typeface="Times New Roman" panose="02020503050405090304" charset="0"/>
              </a:rPr>
              <a:t>20.1</a:t>
            </a:r>
            <a:r>
              <a:rPr lang="en-US" altLang="zh-CN" sz="1400" b="0" i="0" dirty="0">
                <a:effectLst/>
                <a:latin typeface="Times New Roman" panose="02020503050405090304" charset="0"/>
              </a:rPr>
              <a:t> </a:t>
            </a:r>
            <a:r>
              <a:rPr lang="zh-CN" altLang="en-US" sz="1400" b="0" i="0" dirty="0">
                <a:effectLst/>
                <a:latin typeface="Times New Roman" panose="02020503050405090304" charset="0"/>
              </a:rPr>
              <a:t>提升到 </a:t>
            </a:r>
            <a:r>
              <a:rPr lang="en-US" altLang="zh-CN" sz="1400" b="0" i="0" dirty="0">
                <a:solidFill>
                  <a:schemeClr val="accent2">
                    <a:lumMod val="75000"/>
                  </a:schemeClr>
                </a:solidFill>
                <a:effectLst/>
                <a:latin typeface="Times New Roman" panose="02020503050405090304" charset="0"/>
              </a:rPr>
              <a:t>29.3</a:t>
            </a:r>
            <a:r>
              <a:rPr lang="zh-CN" altLang="en-US" sz="1400" b="0" i="0" dirty="0">
                <a:effectLst/>
                <a:latin typeface="Times New Roman" panose="02020503050405090304" charset="0"/>
              </a:rPr>
              <a:t>）、标题 </a:t>
            </a:r>
            <a:r>
              <a:rPr lang="en-US" altLang="zh-CN" sz="1400" b="0" i="0" dirty="0">
                <a:effectLst/>
                <a:latin typeface="Times New Roman" panose="02020503050405090304" charset="0"/>
              </a:rPr>
              <a:t>OCR</a:t>
            </a:r>
            <a:r>
              <a:rPr lang="zh-CN" altLang="en-US" sz="1400" b="0" i="0" dirty="0">
                <a:effectLst/>
                <a:latin typeface="Times New Roman" panose="02020503050405090304" charset="0"/>
              </a:rPr>
              <a:t>（从 </a:t>
            </a:r>
            <a:r>
              <a:rPr lang="en-US" altLang="zh-CN" sz="1400" b="0" i="0" dirty="0">
                <a:solidFill>
                  <a:schemeClr val="accent2">
                    <a:lumMod val="75000"/>
                  </a:schemeClr>
                </a:solidFill>
                <a:effectLst/>
                <a:latin typeface="Times New Roman" panose="02020503050405090304" charset="0"/>
              </a:rPr>
              <a:t>45.1</a:t>
            </a:r>
            <a:r>
              <a:rPr lang="en-US" altLang="zh-CN" sz="1400" b="0" i="0" dirty="0">
                <a:effectLst/>
                <a:latin typeface="Times New Roman" panose="02020503050405090304" charset="0"/>
              </a:rPr>
              <a:t> </a:t>
            </a:r>
            <a:r>
              <a:rPr lang="zh-CN" altLang="en-US" sz="1400" b="0" i="0" dirty="0">
                <a:effectLst/>
                <a:latin typeface="Times New Roman" panose="02020503050405090304" charset="0"/>
              </a:rPr>
              <a:t>提升到 </a:t>
            </a:r>
            <a:r>
              <a:rPr lang="en-US" altLang="zh-CN" sz="1400" b="0" i="0" dirty="0">
                <a:solidFill>
                  <a:schemeClr val="accent2">
                    <a:lumMod val="75000"/>
                  </a:schemeClr>
                </a:solidFill>
                <a:effectLst/>
                <a:latin typeface="Times New Roman" panose="02020503050405090304" charset="0"/>
              </a:rPr>
              <a:t>54.0</a:t>
            </a:r>
            <a:r>
              <a:rPr lang="zh-CN" altLang="en-US" sz="1400" b="0" i="0" dirty="0">
                <a:effectLst/>
                <a:latin typeface="Times New Roman" panose="02020503050405090304" charset="0"/>
              </a:rPr>
              <a:t>）和 </a:t>
            </a:r>
            <a:r>
              <a:rPr lang="en-US" altLang="zh-CN" sz="1400" b="0" i="0" dirty="0">
                <a:effectLst/>
                <a:latin typeface="Times New Roman" panose="02020503050405090304" charset="0"/>
              </a:rPr>
              <a:t>OCR</a:t>
            </a:r>
            <a:r>
              <a:rPr lang="zh-CN" altLang="en-US" sz="1400" b="0" i="0" dirty="0">
                <a:effectLst/>
                <a:latin typeface="Times New Roman" panose="02020503050405090304" charset="0"/>
              </a:rPr>
              <a:t>（从 </a:t>
            </a:r>
            <a:r>
              <a:rPr lang="en-US" altLang="zh-CN" sz="1400" b="0" i="0" dirty="0">
                <a:solidFill>
                  <a:schemeClr val="accent2">
                    <a:lumMod val="75000"/>
                  </a:schemeClr>
                </a:solidFill>
                <a:effectLst/>
                <a:latin typeface="Times New Roman" panose="02020503050405090304" charset="0"/>
              </a:rPr>
              <a:t>16.5 </a:t>
            </a:r>
            <a:r>
              <a:rPr lang="zh-CN" altLang="en-US" sz="1400" b="0" i="0" dirty="0">
                <a:effectLst/>
                <a:latin typeface="Times New Roman" panose="02020503050405090304" charset="0"/>
              </a:rPr>
              <a:t>提升到 </a:t>
            </a:r>
            <a:r>
              <a:rPr lang="en-US" altLang="zh-CN" sz="1400" b="0" i="0" dirty="0">
                <a:solidFill>
                  <a:schemeClr val="accent2">
                    <a:lumMod val="75000"/>
                  </a:schemeClr>
                </a:solidFill>
                <a:effectLst/>
                <a:latin typeface="Times New Roman" panose="02020503050405090304" charset="0"/>
              </a:rPr>
              <a:t>23.6</a:t>
            </a:r>
            <a:r>
              <a:rPr lang="zh-CN" altLang="en-US" sz="1400" b="0" i="0" dirty="0">
                <a:effectLst/>
                <a:latin typeface="Times New Roman" panose="02020503050405090304" charset="0"/>
              </a:rPr>
              <a:t>）</a:t>
            </a:r>
            <a:endParaRPr lang="zh-CN" altLang="en-US" sz="1400" dirty="0">
              <a:solidFill>
                <a:schemeClr val="accent3">
                  <a:lumMod val="75000"/>
                </a:schemeClr>
              </a:solidFill>
              <a:latin typeface="Times New Roman" panose="02020503050405090304" charset="0"/>
              <a:ea typeface="微软雅黑" panose="020B0503020204020204" pitchFamily="34" charset="-122"/>
            </a:endParaRPr>
          </a:p>
        </p:txBody>
      </p:sp>
      <p:sp>
        <p:nvSpPr>
          <p:cNvPr id="12" name="文本框 11"/>
          <p:cNvSpPr txBox="1"/>
          <p:nvPr/>
        </p:nvSpPr>
        <p:spPr>
          <a:xfrm>
            <a:off x="8522492" y="582579"/>
            <a:ext cx="1476994" cy="307777"/>
          </a:xfrm>
          <a:prstGeom prst="rect">
            <a:avLst/>
          </a:prstGeom>
          <a:noFill/>
        </p:spPr>
        <p:txBody>
          <a:bodyPr wrap="square">
            <a:spAutoFit/>
          </a:bodyPr>
          <a:lstStyle/>
          <a:p>
            <a:r>
              <a:rPr lang="zh-CN" altLang="en-US" sz="1400" dirty="0">
                <a:solidFill>
                  <a:schemeClr val="accent1">
                    <a:lumMod val="75000"/>
                  </a:schemeClr>
                </a:solidFill>
                <a:latin typeface="Times New Roman" panose="02020503050405090304" charset="0"/>
                <a:ea typeface="微软雅黑" panose="020B0503020204020204" pitchFamily="34" charset="-122"/>
              </a:rPr>
              <a:t>分辨率策略</a:t>
            </a:r>
            <a:endParaRPr lang="zh-CN" altLang="en-US" sz="1400" dirty="0">
              <a:solidFill>
                <a:schemeClr val="accent1">
                  <a:lumMod val="75000"/>
                </a:schemeClr>
              </a:solidFill>
            </a:endParaRPr>
          </a:p>
        </p:txBody>
      </p:sp>
      <p:sp>
        <p:nvSpPr>
          <p:cNvPr id="13" name="文本框 12"/>
          <p:cNvSpPr txBox="1"/>
          <p:nvPr/>
        </p:nvSpPr>
        <p:spPr>
          <a:xfrm>
            <a:off x="8522492" y="2171823"/>
            <a:ext cx="1476994" cy="307777"/>
          </a:xfrm>
          <a:prstGeom prst="rect">
            <a:avLst/>
          </a:prstGeom>
          <a:noFill/>
        </p:spPr>
        <p:txBody>
          <a:bodyPr wrap="square">
            <a:spAutoFit/>
          </a:bodyPr>
          <a:lstStyle/>
          <a:p>
            <a:r>
              <a:rPr lang="zh-CN" altLang="en-US" sz="1400" dirty="0">
                <a:solidFill>
                  <a:schemeClr val="accent1">
                    <a:lumMod val="75000"/>
                  </a:schemeClr>
                </a:solidFill>
                <a:latin typeface="Times New Roman" panose="02020503050405090304" charset="0"/>
                <a:ea typeface="微软雅黑" panose="020B0503020204020204" pitchFamily="34" charset="-122"/>
              </a:rPr>
              <a:t>视觉提示工程</a:t>
            </a:r>
            <a:endParaRPr lang="zh-CN" altLang="en-US" sz="1400" dirty="0">
              <a:solidFill>
                <a:schemeClr val="accent1">
                  <a:lumMod val="75000"/>
                </a:schemeClr>
              </a:solidFill>
            </a:endParaRPr>
          </a:p>
        </p:txBody>
      </p:sp>
      <p:sp>
        <p:nvSpPr>
          <p:cNvPr id="14" name="文本框 13"/>
          <p:cNvSpPr txBox="1"/>
          <p:nvPr/>
        </p:nvSpPr>
        <p:spPr>
          <a:xfrm>
            <a:off x="8882179" y="3737862"/>
            <a:ext cx="1476994" cy="307777"/>
          </a:xfrm>
          <a:prstGeom prst="rect">
            <a:avLst/>
          </a:prstGeom>
          <a:noFill/>
        </p:spPr>
        <p:txBody>
          <a:bodyPr wrap="square">
            <a:spAutoFit/>
          </a:bodyPr>
          <a:lstStyle/>
          <a:p>
            <a:r>
              <a:rPr lang="zh-CN" altLang="en-US" sz="1400" dirty="0">
                <a:solidFill>
                  <a:schemeClr val="accent1">
                    <a:lumMod val="75000"/>
                  </a:schemeClr>
                </a:solidFill>
                <a:latin typeface="Times New Roman" panose="02020503050405090304" charset="0"/>
                <a:ea typeface="微软雅黑" panose="020B0503020204020204" pitchFamily="34" charset="-122"/>
              </a:rPr>
              <a:t>训练策略</a:t>
            </a:r>
            <a:endParaRPr lang="zh-CN" altLang="en-US" sz="1400" dirty="0">
              <a:solidFill>
                <a:schemeClr val="accent1">
                  <a:lumMod val="75000"/>
                </a:schemeClr>
              </a:solidFill>
            </a:endParaRPr>
          </a:p>
        </p:txBody>
      </p:sp>
      <p:sp>
        <p:nvSpPr>
          <p:cNvPr id="15" name="文本框 14"/>
          <p:cNvSpPr txBox="1"/>
          <p:nvPr/>
        </p:nvSpPr>
        <p:spPr>
          <a:xfrm>
            <a:off x="6630616" y="2479440"/>
            <a:ext cx="5466332" cy="1346779"/>
          </a:xfrm>
          <a:prstGeom prst="rect">
            <a:avLst/>
          </a:prstGeom>
          <a:noFill/>
        </p:spPr>
        <p:txBody>
          <a:bodyPr wrap="square" rtlCol="0">
            <a:spAutoFit/>
          </a:bodyPr>
          <a:lstStyle/>
          <a:p>
            <a:pPr>
              <a:lnSpc>
                <a:spcPct val="150000"/>
              </a:lnSpc>
            </a:pPr>
            <a:r>
              <a:rPr lang="zh-CN" altLang="en-US" sz="1400" b="0" i="0" dirty="0">
                <a:effectLst/>
                <a:latin typeface="Times New Roman" panose="02020503050405090304" charset="0"/>
              </a:rPr>
              <a:t>如表 </a:t>
            </a:r>
            <a:r>
              <a:rPr lang="en-US" altLang="zh-CN" sz="1400" b="0" i="0" dirty="0">
                <a:effectLst/>
                <a:latin typeface="Times New Roman" panose="02020503050405090304" charset="0"/>
              </a:rPr>
              <a:t>3 </a:t>
            </a:r>
            <a:r>
              <a:rPr lang="zh-CN" altLang="en-US" sz="1400" b="0" i="0" dirty="0">
                <a:effectLst/>
                <a:latin typeface="Times New Roman" panose="02020503050405090304" charset="0"/>
              </a:rPr>
              <a:t>所示。引入视觉提示显著提高了模型在标题 </a:t>
            </a:r>
            <a:r>
              <a:rPr lang="en-US" altLang="zh-CN" sz="1400" b="0" i="0" dirty="0">
                <a:effectLst/>
                <a:latin typeface="Times New Roman" panose="02020503050405090304" charset="0"/>
              </a:rPr>
              <a:t>OCR</a:t>
            </a:r>
            <a:r>
              <a:rPr lang="zh-CN" altLang="en-US" sz="1400" b="0" i="0" dirty="0">
                <a:effectLst/>
                <a:latin typeface="Times New Roman" panose="02020503050405090304" charset="0"/>
              </a:rPr>
              <a:t>（从</a:t>
            </a:r>
            <a:r>
              <a:rPr lang="zh-CN" altLang="en-US" sz="1400" b="0" i="0" dirty="0">
                <a:solidFill>
                  <a:schemeClr val="accent2">
                    <a:lumMod val="75000"/>
                  </a:schemeClr>
                </a:solidFill>
                <a:effectLst/>
                <a:latin typeface="Times New Roman" panose="02020503050405090304" charset="0"/>
              </a:rPr>
              <a:t> </a:t>
            </a:r>
            <a:r>
              <a:rPr lang="en-US" altLang="zh-CN" sz="1400" b="0" i="0" dirty="0">
                <a:solidFill>
                  <a:schemeClr val="accent2">
                    <a:lumMod val="75000"/>
                  </a:schemeClr>
                </a:solidFill>
                <a:effectLst/>
                <a:latin typeface="Times New Roman" panose="02020503050405090304" charset="0"/>
              </a:rPr>
              <a:t>28.5 </a:t>
            </a:r>
            <a:r>
              <a:rPr lang="zh-CN" altLang="en-US" sz="1400" b="0" i="0" dirty="0">
                <a:effectLst/>
                <a:latin typeface="Times New Roman" panose="02020503050405090304" charset="0"/>
              </a:rPr>
              <a:t>提升到 </a:t>
            </a:r>
            <a:r>
              <a:rPr lang="en-US" altLang="zh-CN" sz="1400" b="0" i="0" dirty="0">
                <a:solidFill>
                  <a:schemeClr val="accent2">
                    <a:lumMod val="75000"/>
                  </a:schemeClr>
                </a:solidFill>
                <a:effectLst/>
                <a:latin typeface="Times New Roman" panose="02020503050405090304" charset="0"/>
              </a:rPr>
              <a:t>54</a:t>
            </a:r>
            <a:r>
              <a:rPr lang="zh-CN" altLang="en-US" sz="1400" b="0" i="0" dirty="0">
                <a:effectLst/>
                <a:latin typeface="Times New Roman" panose="02020503050405090304" charset="0"/>
              </a:rPr>
              <a:t>）、元素定位（从 </a:t>
            </a:r>
            <a:r>
              <a:rPr lang="en-US" altLang="zh-CN" sz="1400" b="0" i="0" dirty="0">
                <a:solidFill>
                  <a:schemeClr val="accent2">
                    <a:lumMod val="75000"/>
                  </a:schemeClr>
                </a:solidFill>
                <a:effectLst/>
                <a:latin typeface="Times New Roman" panose="02020503050405090304" charset="0"/>
              </a:rPr>
              <a:t>18.2</a:t>
            </a:r>
            <a:r>
              <a:rPr lang="en-US" altLang="zh-CN" sz="1400" b="0" i="0" dirty="0">
                <a:effectLst/>
                <a:latin typeface="Times New Roman" panose="02020503050405090304" charset="0"/>
              </a:rPr>
              <a:t> </a:t>
            </a:r>
            <a:r>
              <a:rPr lang="zh-CN" altLang="en-US" sz="1400" b="0" i="0" dirty="0">
                <a:effectLst/>
                <a:latin typeface="Times New Roman" panose="02020503050405090304" charset="0"/>
              </a:rPr>
              <a:t>提升到 </a:t>
            </a:r>
            <a:r>
              <a:rPr lang="en-US" altLang="zh-CN" sz="1400" b="0" i="0" dirty="0">
                <a:solidFill>
                  <a:schemeClr val="accent2">
                    <a:lumMod val="75000"/>
                  </a:schemeClr>
                </a:solidFill>
                <a:effectLst/>
                <a:latin typeface="Times New Roman" panose="02020503050405090304" charset="0"/>
              </a:rPr>
              <a:t>29.3</a:t>
            </a:r>
            <a:r>
              <a:rPr lang="zh-CN" altLang="en-US" sz="1400" b="0" i="0" dirty="0">
                <a:effectLst/>
                <a:latin typeface="Times New Roman" panose="02020503050405090304" charset="0"/>
              </a:rPr>
              <a:t>）和 </a:t>
            </a:r>
            <a:r>
              <a:rPr lang="en-US" altLang="zh-CN" sz="1400" b="0" i="0" dirty="0">
                <a:effectLst/>
                <a:latin typeface="Times New Roman" panose="02020503050405090304" charset="0"/>
              </a:rPr>
              <a:t>OCR</a:t>
            </a:r>
            <a:r>
              <a:rPr lang="zh-CN" altLang="en-US" sz="1400" b="0" i="0" dirty="0">
                <a:effectLst/>
                <a:latin typeface="Times New Roman" panose="02020503050405090304" charset="0"/>
              </a:rPr>
              <a:t>（从 </a:t>
            </a:r>
            <a:r>
              <a:rPr lang="en-US" altLang="zh-CN" sz="1400" b="0" i="0" dirty="0">
                <a:solidFill>
                  <a:schemeClr val="accent2">
                    <a:lumMod val="75000"/>
                  </a:schemeClr>
                </a:solidFill>
                <a:effectLst/>
                <a:latin typeface="Times New Roman" panose="02020503050405090304" charset="0"/>
              </a:rPr>
              <a:t>8.9 </a:t>
            </a:r>
            <a:r>
              <a:rPr lang="zh-CN" altLang="en-US" sz="1400" b="0" i="0" dirty="0">
                <a:effectLst/>
                <a:latin typeface="Times New Roman" panose="02020503050405090304" charset="0"/>
              </a:rPr>
              <a:t>提升到</a:t>
            </a:r>
            <a:r>
              <a:rPr lang="zh-CN" altLang="en-US" sz="1400" b="0" i="0" dirty="0">
                <a:solidFill>
                  <a:schemeClr val="accent2">
                    <a:lumMod val="75000"/>
                  </a:schemeClr>
                </a:solidFill>
                <a:effectLst/>
                <a:latin typeface="Times New Roman" panose="02020503050405090304" charset="0"/>
              </a:rPr>
              <a:t> </a:t>
            </a:r>
            <a:r>
              <a:rPr lang="en-US" altLang="zh-CN" sz="1400" b="0" i="0" dirty="0">
                <a:solidFill>
                  <a:schemeClr val="accent2">
                    <a:lumMod val="75000"/>
                  </a:schemeClr>
                </a:solidFill>
                <a:effectLst/>
                <a:latin typeface="Times New Roman" panose="02020503050405090304" charset="0"/>
              </a:rPr>
              <a:t>23.6</a:t>
            </a:r>
            <a:r>
              <a:rPr lang="zh-CN" altLang="en-US" sz="1400" b="0" i="0" dirty="0">
                <a:effectLst/>
                <a:latin typeface="Times New Roman" panose="02020503050405090304" charset="0"/>
              </a:rPr>
              <a:t>）方面的能力，有效地引导模型理解网页截图中元素的位置和功能。</a:t>
            </a:r>
            <a:endParaRPr lang="zh-CN" altLang="en-US" sz="1400" dirty="0">
              <a:solidFill>
                <a:schemeClr val="accent3">
                  <a:lumMod val="75000"/>
                </a:schemeClr>
              </a:solidFill>
              <a:latin typeface="Times New Roman" panose="02020503050405090304" charset="0"/>
              <a:ea typeface="微软雅黑" panose="020B0503020204020204" pitchFamily="34" charset="-122"/>
            </a:endParaRPr>
          </a:p>
        </p:txBody>
      </p:sp>
      <p:sp>
        <p:nvSpPr>
          <p:cNvPr id="16" name="文本框 15"/>
          <p:cNvSpPr txBox="1"/>
          <p:nvPr/>
        </p:nvSpPr>
        <p:spPr>
          <a:xfrm>
            <a:off x="7459189" y="4045301"/>
            <a:ext cx="4322975" cy="2353310"/>
          </a:xfrm>
          <a:prstGeom prst="rect">
            <a:avLst/>
          </a:prstGeom>
          <a:noFill/>
        </p:spPr>
        <p:txBody>
          <a:bodyPr wrap="square" rtlCol="0">
            <a:spAutoFit/>
          </a:bodyPr>
          <a:lstStyle/>
          <a:p>
            <a:pPr>
              <a:lnSpc>
                <a:spcPct val="150000"/>
              </a:lnSpc>
            </a:pPr>
            <a:r>
              <a:rPr lang="zh-CN" altLang="en-US" sz="1400" b="0" i="0" dirty="0">
                <a:effectLst/>
                <a:latin typeface="Times New Roman" panose="02020503050405090304" charset="0"/>
              </a:rPr>
              <a:t>如表 </a:t>
            </a:r>
            <a:r>
              <a:rPr lang="en-US" altLang="zh-CN" sz="1400" b="0" i="0" dirty="0">
                <a:effectLst/>
                <a:latin typeface="Times New Roman" panose="02020503050405090304" charset="0"/>
              </a:rPr>
              <a:t>4</a:t>
            </a:r>
            <a:r>
              <a:rPr lang="zh-CN" altLang="en-US" sz="1400" b="0" i="0" dirty="0">
                <a:effectLst/>
                <a:latin typeface="Times New Roman" panose="02020503050405090304" charset="0"/>
              </a:rPr>
              <a:t>所示。</a:t>
            </a:r>
            <a:r>
              <a:rPr lang="zh-CN" altLang="en-US" sz="1400" b="0" i="0" dirty="0">
                <a:effectLst/>
                <a:latin typeface="Inter"/>
              </a:rPr>
              <a:t>在领域预训练（</a:t>
            </a:r>
            <a:r>
              <a:rPr lang="en-US" altLang="zh-CN" sz="1400" b="0" i="0" dirty="0">
                <a:effectLst/>
                <a:latin typeface="Inter"/>
              </a:rPr>
              <a:t>DP</a:t>
            </a:r>
            <a:r>
              <a:rPr lang="zh-CN" altLang="en-US" sz="1400" b="0" i="0" dirty="0">
                <a:effectLst/>
                <a:latin typeface="Inter"/>
              </a:rPr>
              <a:t>）的消融实验中，模型的各项指标都优于没有经过领域预训练的模型。</a:t>
            </a:r>
            <a:r>
              <a:rPr lang="zh-CN" altLang="en-US" sz="1400" dirty="0">
                <a:solidFill>
                  <a:schemeClr val="accent3">
                    <a:lumMod val="75000"/>
                  </a:schemeClr>
                </a:solidFill>
                <a:latin typeface="Times New Roman" panose="02020503050405090304" charset="0"/>
                <a:ea typeface="微软雅黑" panose="020B0503020204020204" pitchFamily="34" charset="-122"/>
              </a:rPr>
              <a:t>在专业领域训练中，模型常常持续接收新的特定领域知识输入，这增加了学习的复杂性，使训练更具挑战性。而领域预训练通过向模型注入特定领域的先验知识来解决这一问题，使模型能够对该领域建立初步理解和基础</a:t>
            </a:r>
            <a:r>
              <a:rPr lang="en-US" altLang="zh-CN" sz="1400" dirty="0">
                <a:solidFill>
                  <a:schemeClr val="accent3">
                    <a:lumMod val="75000"/>
                  </a:schemeClr>
                </a:solidFill>
                <a:latin typeface="Times New Roman" panose="02020503050405090304" charset="0"/>
                <a:ea typeface="微软雅黑" panose="020B0503020204020204" pitchFamily="34" charset="-122"/>
              </a:rPr>
              <a:t>。</a:t>
            </a:r>
            <a:endParaRPr lang="en-US" altLang="zh-CN" sz="1400" dirty="0">
              <a:solidFill>
                <a:schemeClr val="accent3">
                  <a:lumMod val="75000"/>
                </a:schemeClr>
              </a:solidFill>
              <a:latin typeface="Times New Roman" panose="02020503050405090304" charset="0"/>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5100" y="-68357"/>
            <a:ext cx="1462978" cy="900112"/>
          </a:xfrm>
        </p:spPr>
        <p:txBody>
          <a:bodyPr/>
          <a:lstStyle/>
          <a:p>
            <a:r>
              <a:rPr lang="en-US" dirty="0"/>
              <a:t>4.</a:t>
            </a:r>
            <a:r>
              <a:rPr lang="zh-CN" altLang="en-US" dirty="0"/>
              <a:t>实验</a:t>
            </a:r>
            <a:endParaRPr lang="zh-CN" altLang="en-US" dirty="0"/>
          </a:p>
        </p:txBody>
      </p:sp>
      <p:sp>
        <p:nvSpPr>
          <p:cNvPr id="4" name="Title 3"/>
          <p:cNvSpPr txBox="1"/>
          <p:nvPr/>
        </p:nvSpPr>
        <p:spPr>
          <a:xfrm>
            <a:off x="165100" y="676323"/>
            <a:ext cx="1145970" cy="522514"/>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4.5 </a:t>
            </a:r>
            <a:r>
              <a:rPr lang="zh-CN" altLang="en-US" sz="1600" dirty="0"/>
              <a:t>示例</a:t>
            </a:r>
            <a:endParaRPr lang="zh-CN" altLang="en-US" sz="1600" dirty="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003" t="1359" b="1910"/>
          <a:stretch>
            <a:fillRect/>
          </a:stretch>
        </p:blipFill>
        <p:spPr>
          <a:xfrm>
            <a:off x="1409700" y="349249"/>
            <a:ext cx="5200650" cy="3223955"/>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4474"/>
          <a:stretch>
            <a:fillRect/>
          </a:stretch>
        </p:blipFill>
        <p:spPr>
          <a:xfrm>
            <a:off x="6500970" y="304615"/>
            <a:ext cx="5525930" cy="3223955"/>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592" y="3528570"/>
            <a:ext cx="5358558" cy="3139673"/>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1150" y="3591326"/>
            <a:ext cx="5365750" cy="31396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1993"/>
          <a:stretch>
            <a:fillRect/>
          </a:stretch>
        </p:blipFill>
        <p:spPr>
          <a:xfrm>
            <a:off x="446915" y="337904"/>
            <a:ext cx="5310746" cy="309109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646" y="1056904"/>
            <a:ext cx="6498354" cy="3959489"/>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43" y="3428999"/>
            <a:ext cx="5265782" cy="32302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a:t>目录</a:t>
            </a:r>
            <a:endParaRPr lang="zh-CN" altLang="en-US"/>
          </a:p>
        </p:txBody>
      </p:sp>
      <p:sp>
        <p:nvSpPr>
          <p:cNvPr id="5" name="Text Placeholder 4"/>
          <p:cNvSpPr>
            <a:spLocks noGrp="1"/>
          </p:cNvSpPr>
          <p:nvPr>
            <p:ph sz="quarter" idx="1"/>
          </p:nvPr>
        </p:nvSpPr>
        <p:spPr/>
        <p:txBody>
          <a:bodyPr>
            <a:normAutofit/>
          </a:bodyPr>
          <a:lstStyle/>
          <a:p>
            <a:r>
              <a:rPr lang="zh-CN" altLang="en-US" sz="2000" b="1" dirty="0"/>
              <a:t>论文概述</a:t>
            </a:r>
            <a:endParaRPr lang="zh-CN" altLang="en-US" sz="2000" b="1" dirty="0"/>
          </a:p>
          <a:p>
            <a:r>
              <a:rPr lang="zh-CN" altLang="en-US" sz="2000" b="1" dirty="0"/>
              <a:t>研究背景</a:t>
            </a:r>
            <a:endParaRPr lang="en-US" sz="2000" b="1" dirty="0"/>
          </a:p>
          <a:p>
            <a:r>
              <a:rPr lang="zh-CN" altLang="en-US" sz="2000" b="1" dirty="0"/>
              <a:t>论文主要工作</a:t>
            </a:r>
            <a:endParaRPr lang="zh-CN" altLang="en-US" sz="2000" b="1" dirty="0"/>
          </a:p>
          <a:p>
            <a:r>
              <a:rPr lang="zh-CN" altLang="en-US" sz="2000" b="1" dirty="0"/>
              <a:t>实验</a:t>
            </a:r>
            <a:endParaRPr lang="zh-CN" altLang="en-US" sz="2000" b="1" dirty="0"/>
          </a:p>
          <a:p>
            <a:r>
              <a:rPr lang="zh-CN" altLang="en-US" sz="2000" b="1" dirty="0"/>
              <a:t>未来总结与展望</a:t>
            </a:r>
            <a:endParaRPr lang="zh-CN" altLang="en-US" sz="2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5.</a:t>
            </a:r>
            <a:r>
              <a:rPr lang="zh-CN" altLang="en-US"/>
              <a:t>未来总结与展望</a:t>
            </a:r>
            <a:endParaRPr lang="zh-CN" altLang="en-US"/>
          </a:p>
        </p:txBody>
      </p:sp>
      <p:sp>
        <p:nvSpPr>
          <p:cNvPr id="4" name="文本框 3"/>
          <p:cNvSpPr txBox="1"/>
          <p:nvPr/>
        </p:nvSpPr>
        <p:spPr>
          <a:xfrm>
            <a:off x="660094" y="1390688"/>
            <a:ext cx="8827819" cy="3630930"/>
          </a:xfrm>
          <a:prstGeom prst="rect">
            <a:avLst/>
          </a:prstGeom>
          <a:noFill/>
        </p:spPr>
        <p:txBody>
          <a:bodyPr wrap="square">
            <a:spAutoFit/>
          </a:bodyPr>
          <a:lstStyle/>
          <a:p>
            <a:pPr algn="l">
              <a:buFont typeface="+mj-lt"/>
              <a:buAutoNum type="arabicPeriod"/>
            </a:pPr>
            <a:r>
              <a:rPr lang="zh-CN" altLang="en-US" b="1" i="0" dirty="0">
                <a:solidFill>
                  <a:schemeClr val="accent2">
                    <a:lumMod val="75000"/>
                  </a:schemeClr>
                </a:solidFill>
                <a:effectLst/>
                <a:latin typeface="Inter"/>
                <a:ea typeface="微软雅黑" panose="020B0503020204020204" pitchFamily="34" charset="-122"/>
              </a:rPr>
              <a:t>算力限制</a:t>
            </a:r>
            <a:r>
              <a:rPr lang="zh-CN" altLang="en-US" b="0" i="0" dirty="0">
                <a:solidFill>
                  <a:srgbClr val="404040"/>
                </a:solidFill>
                <a:effectLst/>
                <a:latin typeface="Inter"/>
                <a:ea typeface="微软雅黑" panose="020B0503020204020204" pitchFamily="34" charset="-122"/>
              </a:rPr>
              <a:t>：仅测试了</a:t>
            </a:r>
            <a:r>
              <a:rPr lang="en-US" altLang="zh-CN" b="0" i="0" dirty="0">
                <a:solidFill>
                  <a:srgbClr val="404040"/>
                </a:solidFill>
                <a:effectLst/>
                <a:latin typeface="Inter"/>
                <a:ea typeface="微软雅黑" panose="020B0503020204020204" pitchFamily="34" charset="-122"/>
              </a:rPr>
              <a:t>1.6B</a:t>
            </a:r>
            <a:r>
              <a:rPr lang="zh-CN" altLang="en-US" b="0" i="0" dirty="0">
                <a:solidFill>
                  <a:srgbClr val="404040"/>
                </a:solidFill>
                <a:effectLst/>
                <a:latin typeface="Inter"/>
                <a:ea typeface="微软雅黑" panose="020B0503020204020204" pitchFamily="34" charset="-122"/>
              </a:rPr>
              <a:t>模型，更大规模模型的性能潜力尚未充分验证。</a:t>
            </a:r>
            <a:endParaRPr lang="zh-CN" altLang="en-US" b="0" i="0" dirty="0">
              <a:solidFill>
                <a:srgbClr val="404040"/>
              </a:solidFill>
              <a:effectLst/>
              <a:latin typeface="Inter"/>
              <a:ea typeface="微软雅黑" panose="020B0503020204020204" pitchFamily="34" charset="-122"/>
            </a:endParaRPr>
          </a:p>
          <a:p>
            <a:pPr algn="l">
              <a:buFont typeface="+mj-lt"/>
              <a:buAutoNum type="arabicPeriod"/>
            </a:pPr>
            <a:endParaRPr lang="zh-CN" altLang="en-US" b="0" i="0" dirty="0">
              <a:solidFill>
                <a:srgbClr val="404040"/>
              </a:solidFill>
              <a:effectLst/>
              <a:latin typeface="Inter"/>
              <a:ea typeface="微软雅黑" panose="020B0503020204020204" pitchFamily="34" charset="-122"/>
            </a:endParaRPr>
          </a:p>
          <a:p>
            <a:pPr algn="l">
              <a:buFont typeface="+mj-lt"/>
              <a:buAutoNum type="arabicPeriod"/>
            </a:pPr>
            <a:endParaRPr lang="en-US" altLang="zh-CN" b="0" i="0" dirty="0">
              <a:solidFill>
                <a:srgbClr val="404040"/>
              </a:solidFill>
              <a:effectLst/>
              <a:latin typeface="Inter"/>
              <a:ea typeface="微软雅黑" panose="020B0503020204020204" pitchFamily="34" charset="-122"/>
            </a:endParaRPr>
          </a:p>
          <a:p>
            <a:pPr algn="l">
              <a:buFont typeface="+mj-lt"/>
              <a:buAutoNum type="arabicPeriod"/>
            </a:pPr>
            <a:endParaRPr lang="en-US" altLang="zh-CN" b="0" i="0" dirty="0">
              <a:solidFill>
                <a:srgbClr val="404040"/>
              </a:solidFill>
              <a:effectLst/>
              <a:latin typeface="Inter"/>
              <a:ea typeface="微软雅黑" panose="020B0503020204020204" pitchFamily="34" charset="-122"/>
            </a:endParaRPr>
          </a:p>
          <a:p>
            <a:pPr>
              <a:buFont typeface="+mj-lt"/>
              <a:buAutoNum type="arabicPeriod"/>
            </a:pPr>
            <a:r>
              <a:rPr lang="zh-CN" altLang="en-US" b="1" i="0" dirty="0">
                <a:solidFill>
                  <a:schemeClr val="accent2">
                    <a:lumMod val="75000"/>
                  </a:schemeClr>
                </a:solidFill>
                <a:effectLst/>
                <a:latin typeface="Inter"/>
                <a:ea typeface="微软雅黑" panose="020B0503020204020204" pitchFamily="34" charset="-122"/>
              </a:rPr>
              <a:t>实时交互验证不足</a:t>
            </a:r>
            <a:r>
              <a:rPr lang="zh-CN" altLang="en-US" b="0" i="0" dirty="0">
                <a:solidFill>
                  <a:srgbClr val="404040"/>
                </a:solidFill>
                <a:effectLst/>
                <a:latin typeface="Inter"/>
                <a:ea typeface="微软雅黑" panose="020B0503020204020204" pitchFamily="34" charset="-122"/>
              </a:rPr>
              <a:t>：实验集中于静态图像分析，动态用户交互的端到端测试尚未深入。</a:t>
            </a:r>
            <a:endParaRPr lang="en-US" altLang="zh-CN" dirty="0">
              <a:solidFill>
                <a:srgbClr val="404040"/>
              </a:solidFill>
              <a:latin typeface="Inter"/>
              <a:ea typeface="微软雅黑" panose="020B0503020204020204" pitchFamily="34" charset="-122"/>
            </a:endParaRPr>
          </a:p>
          <a:p>
            <a:endParaRPr lang="en-US" altLang="zh-CN" b="0" i="0" dirty="0">
              <a:solidFill>
                <a:srgbClr val="404040"/>
              </a:solidFill>
              <a:effectLst/>
              <a:latin typeface="Times New Roman" panose="02020503050405090304" charset="0"/>
              <a:ea typeface="微软雅黑" panose="020B0503020204020204" pitchFamily="34" charset="-122"/>
            </a:endParaRPr>
          </a:p>
          <a:p>
            <a:endParaRPr lang="en-US" altLang="zh-CN" b="0" i="0" dirty="0">
              <a:solidFill>
                <a:srgbClr val="404040"/>
              </a:solidFill>
              <a:effectLst/>
              <a:latin typeface="Times New Roman" panose="02020503050405090304" charset="0"/>
              <a:ea typeface="微软雅黑" panose="020B0503020204020204" pitchFamily="34" charset="-122"/>
            </a:endParaRPr>
          </a:p>
          <a:p>
            <a:r>
              <a:rPr lang="zh-CN" altLang="en-US" b="0" i="0" dirty="0">
                <a:solidFill>
                  <a:srgbClr val="404040"/>
                </a:solidFill>
                <a:effectLst/>
                <a:latin typeface="Times New Roman" panose="02020503050405090304" charset="0"/>
                <a:ea typeface="微软雅黑" panose="020B0503020204020204" pitchFamily="34" charset="-122"/>
              </a:rPr>
              <a:t>例如微软发布的 </a:t>
            </a:r>
            <a:r>
              <a:rPr lang="en-US" altLang="zh-CN" b="1" i="0" dirty="0">
                <a:solidFill>
                  <a:schemeClr val="accent3">
                    <a:lumMod val="75000"/>
                  </a:schemeClr>
                </a:solidFill>
                <a:effectLst/>
                <a:latin typeface="Times New Roman" panose="02020503050405090304" charset="0"/>
                <a:ea typeface="微软雅黑" panose="020B0503020204020204" pitchFamily="34" charset="-122"/>
              </a:rPr>
              <a:t>OmniParser V2.0</a:t>
            </a:r>
            <a:endParaRPr lang="en-US" altLang="zh-CN" b="1" dirty="0">
              <a:solidFill>
                <a:schemeClr val="accent3">
                  <a:lumMod val="75000"/>
                </a:schemeClr>
              </a:solidFill>
              <a:latin typeface="Times New Roman" panose="02020503050405090304" charset="0"/>
              <a:ea typeface="微软雅黑" panose="020B0503020204020204" pitchFamily="34" charset="-122"/>
            </a:endParaRPr>
          </a:p>
          <a:p>
            <a:endParaRPr lang="en-US" altLang="zh-CN" b="1" i="0" dirty="0">
              <a:solidFill>
                <a:schemeClr val="accent3">
                  <a:lumMod val="75000"/>
                </a:schemeClr>
              </a:solidFill>
              <a:effectLst/>
              <a:latin typeface="Times New Roman" panose="02020503050405090304" charset="0"/>
              <a:ea typeface="微软雅黑" panose="020B0503020204020204" pitchFamily="34" charset="-122"/>
            </a:endParaRPr>
          </a:p>
          <a:p>
            <a:r>
              <a:rPr lang="zh-CN" altLang="en-US" sz="1600" dirty="0">
                <a:solidFill>
                  <a:srgbClr val="0C0A09"/>
                </a:solidFill>
                <a:latin typeface="Times New Roman" panose="02020503050405090304" charset="0"/>
                <a:ea typeface="微软雅黑" panose="020B0503020204020204" pitchFamily="34" charset="-122"/>
              </a:rPr>
              <a:t>它能够将图形用户界面 </a:t>
            </a:r>
            <a:r>
              <a:rPr lang="en-US" altLang="zh-CN" sz="1600" dirty="0">
                <a:solidFill>
                  <a:srgbClr val="0C0A09"/>
                </a:solidFill>
                <a:latin typeface="Times New Roman" panose="02020503050405090304" charset="0"/>
                <a:ea typeface="微软雅黑" panose="020B0503020204020204" pitchFamily="34" charset="-122"/>
              </a:rPr>
              <a:t>(GUI) </a:t>
            </a:r>
            <a:r>
              <a:rPr lang="zh-CN" altLang="en-US" sz="1600" dirty="0">
                <a:solidFill>
                  <a:srgbClr val="0C0A09"/>
                </a:solidFill>
                <a:latin typeface="Times New Roman" panose="02020503050405090304" charset="0"/>
                <a:ea typeface="微软雅黑" panose="020B0503020204020204" pitchFamily="34" charset="-122"/>
              </a:rPr>
              <a:t>的屏幕截图转化为结构化数据，并通过增强大型语言模型 </a:t>
            </a:r>
            <a:r>
              <a:rPr lang="en-US" altLang="zh-CN" sz="1600" dirty="0">
                <a:solidFill>
                  <a:srgbClr val="0C0A09"/>
                </a:solidFill>
                <a:latin typeface="Times New Roman" panose="02020503050405090304" charset="0"/>
                <a:ea typeface="微软雅黑" panose="020B0503020204020204" pitchFamily="34" charset="-122"/>
              </a:rPr>
              <a:t>(LLM) </a:t>
            </a:r>
            <a:r>
              <a:rPr lang="zh-CN" altLang="en-US" sz="1600" dirty="0">
                <a:solidFill>
                  <a:srgbClr val="0C0A09"/>
                </a:solidFill>
                <a:latin typeface="Times New Roman" panose="02020503050405090304" charset="0"/>
                <a:ea typeface="微软雅黑" panose="020B0503020204020204" pitchFamily="34" charset="-122"/>
              </a:rPr>
              <a:t>与屏幕上视觉元素的交互能力，为自动化和可访问性开辟了新的可能性。</a:t>
            </a:r>
            <a:endParaRPr lang="en-US" altLang="zh-CN" sz="1600" dirty="0">
              <a:solidFill>
                <a:srgbClr val="404040"/>
              </a:solidFill>
              <a:latin typeface="Times New Roman" panose="02020503050405090304" charset="0"/>
              <a:ea typeface="微软雅黑" panose="020B0503020204020204" pitchFamily="34" charset="-122"/>
            </a:endParaRPr>
          </a:p>
          <a:p>
            <a:endParaRPr lang="zh-CN" altLang="en-US" b="0" i="0" dirty="0">
              <a:solidFill>
                <a:srgbClr val="404040"/>
              </a:solidFill>
              <a:effectLst/>
              <a:latin typeface="Inter"/>
            </a:endParaRPr>
          </a:p>
        </p:txBody>
      </p:sp>
      <p:pic>
        <p:nvPicPr>
          <p:cNvPr id="1026" name="Picture 2" descr="Logo"/>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39131" y="3214526"/>
            <a:ext cx="783444" cy="7638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2435225" cy="823595"/>
          </a:xfrm>
        </p:spPr>
        <p:txBody>
          <a:bodyPr>
            <a:normAutofit/>
          </a:bodyPr>
          <a:lstStyle/>
          <a:p>
            <a:r>
              <a:rPr lang="en-US" altLang="zh-CN" sz="2800" dirty="0"/>
              <a:t>1.</a:t>
            </a:r>
            <a:r>
              <a:rPr lang="zh-CN" altLang="en-US" sz="2800" dirty="0"/>
              <a:t>论文概述</a:t>
            </a:r>
            <a:endParaRPr lang="zh-CN" altLang="en-US" sz="2800" dirty="0"/>
          </a:p>
        </p:txBody>
      </p:sp>
      <p:sp>
        <p:nvSpPr>
          <p:cNvPr id="3" name="Title 3"/>
          <p:cNvSpPr txBox="1"/>
          <p:nvPr/>
        </p:nvSpPr>
        <p:spPr>
          <a:xfrm>
            <a:off x="481341" y="1298609"/>
            <a:ext cx="1347849" cy="388406"/>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zh-CN" altLang="en-US" sz="1800" dirty="0">
                <a:latin typeface="Times New Roman" panose="02020503050405090304" charset="0"/>
              </a:rPr>
              <a:t>研究背景：</a:t>
            </a:r>
            <a:endParaRPr lang="zh-CN" altLang="en-US" sz="1800" dirty="0">
              <a:latin typeface="Times New Roman" panose="02020503050405090304" charset="0"/>
            </a:endParaRPr>
          </a:p>
        </p:txBody>
      </p:sp>
      <p:sp>
        <p:nvSpPr>
          <p:cNvPr id="2" name="文本框 1"/>
          <p:cNvSpPr txBox="1"/>
          <p:nvPr/>
        </p:nvSpPr>
        <p:spPr>
          <a:xfrm>
            <a:off x="446049" y="1893340"/>
            <a:ext cx="5924625" cy="2308324"/>
          </a:xfrm>
          <a:prstGeom prst="rect">
            <a:avLst/>
          </a:prstGeom>
          <a:noFill/>
        </p:spPr>
        <p:txBody>
          <a:bodyPr wrap="square" rtlCol="0">
            <a:spAutoFit/>
          </a:bodyPr>
          <a:lstStyle/>
          <a:p>
            <a:r>
              <a:rPr lang="zh-CN" altLang="en-US" b="0" i="0" dirty="0">
                <a:effectLst/>
                <a:latin typeface="Times New Roman" panose="02020503050405090304" charset="0"/>
                <a:ea typeface="楷体" panose="02010609060101010101" pitchFamily="49" charset="-122"/>
              </a:rPr>
              <a:t>针对现有视觉语言模型处理高分辨率 </a:t>
            </a:r>
            <a:r>
              <a:rPr lang="en-US" altLang="zh-CN" b="0" i="0" dirty="0">
                <a:effectLst/>
                <a:latin typeface="Times New Roman" panose="02020503050405090304" charset="0"/>
                <a:ea typeface="楷体" panose="02010609060101010101" pitchFamily="49" charset="-122"/>
              </a:rPr>
              <a:t>UI </a:t>
            </a:r>
            <a:r>
              <a:rPr lang="zh-CN" altLang="en-US" b="0" i="0" dirty="0">
                <a:effectLst/>
                <a:latin typeface="Times New Roman" panose="02020503050405090304" charset="0"/>
                <a:ea typeface="楷体" panose="02010609060101010101" pitchFamily="49" charset="-122"/>
              </a:rPr>
              <a:t>图像时存在的</a:t>
            </a:r>
            <a:r>
              <a:rPr lang="zh-CN" altLang="en-US" b="0" i="0" dirty="0">
                <a:solidFill>
                  <a:srgbClr val="FF0000"/>
                </a:solidFill>
                <a:effectLst/>
                <a:latin typeface="Times New Roman" panose="02020503050405090304" charset="0"/>
                <a:ea typeface="楷体" panose="02010609060101010101" pitchFamily="49" charset="-122"/>
              </a:rPr>
              <a:t>信息丢失</a:t>
            </a:r>
            <a:r>
              <a:rPr lang="zh-CN" altLang="en-US" b="0" i="0" dirty="0">
                <a:effectLst/>
                <a:latin typeface="Times New Roman" panose="02020503050405090304" charset="0"/>
                <a:ea typeface="楷体" panose="02010609060101010101" pitchFamily="49" charset="-122"/>
              </a:rPr>
              <a:t>和</a:t>
            </a:r>
            <a:r>
              <a:rPr lang="zh-CN" altLang="en-US" b="0" i="0" dirty="0">
                <a:solidFill>
                  <a:srgbClr val="FF0000"/>
                </a:solidFill>
                <a:effectLst/>
                <a:latin typeface="Times New Roman" panose="02020503050405090304" charset="0"/>
                <a:ea typeface="楷体" panose="02010609060101010101" pitchFamily="49" charset="-122"/>
              </a:rPr>
              <a:t>推理能力有限</a:t>
            </a:r>
            <a:r>
              <a:rPr lang="zh-CN" altLang="en-US" b="0" i="0" dirty="0">
                <a:effectLst/>
                <a:latin typeface="Times New Roman" panose="02020503050405090304" charset="0"/>
                <a:ea typeface="楷体" panose="02010609060101010101" pitchFamily="49" charset="-122"/>
              </a:rPr>
              <a:t>的问题，尤其是在低分辨率图像中，关键细节往往会丢失，这会导致</a:t>
            </a:r>
            <a:r>
              <a:rPr lang="zh-CN" altLang="en-US" b="0" i="0" dirty="0">
                <a:solidFill>
                  <a:srgbClr val="FF0000"/>
                </a:solidFill>
                <a:effectLst/>
                <a:latin typeface="Times New Roman" panose="02020503050405090304" charset="0"/>
                <a:ea typeface="楷体" panose="02010609060101010101" pitchFamily="49" charset="-122"/>
              </a:rPr>
              <a:t>文本模糊</a:t>
            </a:r>
            <a:r>
              <a:rPr lang="zh-CN" altLang="en-US" b="0" i="0" dirty="0">
                <a:effectLst/>
                <a:latin typeface="Times New Roman" panose="02020503050405090304" charset="0"/>
                <a:ea typeface="楷体" panose="02010609060101010101" pitchFamily="49" charset="-122"/>
              </a:rPr>
              <a:t>、</a:t>
            </a:r>
            <a:r>
              <a:rPr lang="zh-CN" altLang="en-US" b="0" i="0" dirty="0">
                <a:solidFill>
                  <a:srgbClr val="FF0000"/>
                </a:solidFill>
                <a:effectLst/>
                <a:latin typeface="Times New Roman" panose="02020503050405090304" charset="0"/>
                <a:ea typeface="楷体" panose="02010609060101010101" pitchFamily="49" charset="-122"/>
              </a:rPr>
              <a:t>边界不清晰</a:t>
            </a:r>
            <a:r>
              <a:rPr lang="zh-CN" altLang="en-US" b="0" i="0" dirty="0">
                <a:effectLst/>
                <a:latin typeface="Times New Roman" panose="02020503050405090304" charset="0"/>
                <a:ea typeface="楷体" panose="02010609060101010101" pitchFamily="49" charset="-122"/>
              </a:rPr>
              <a:t>以及</a:t>
            </a:r>
            <a:r>
              <a:rPr lang="zh-CN" altLang="en-US" b="0" i="0" dirty="0">
                <a:solidFill>
                  <a:srgbClr val="FF0000"/>
                </a:solidFill>
                <a:effectLst/>
                <a:latin typeface="Times New Roman" panose="02020503050405090304" charset="0"/>
                <a:ea typeface="楷体" panose="02010609060101010101" pitchFamily="49" charset="-122"/>
              </a:rPr>
              <a:t>元素信息缺失</a:t>
            </a:r>
            <a:r>
              <a:rPr lang="zh-CN" altLang="en-US" b="0" i="0" dirty="0">
                <a:effectLst/>
                <a:latin typeface="Times New Roman" panose="02020503050405090304" charset="0"/>
                <a:ea typeface="楷体" panose="02010609060101010101" pitchFamily="49" charset="-122"/>
              </a:rPr>
              <a:t>。</a:t>
            </a:r>
            <a:endParaRPr lang="en-US" altLang="zh-CN" b="0" i="0" dirty="0">
              <a:effectLst/>
              <a:latin typeface="Times New Roman" panose="02020503050405090304" charset="0"/>
              <a:ea typeface="楷体" panose="02010609060101010101" pitchFamily="49" charset="-122"/>
            </a:endParaRPr>
          </a:p>
          <a:p>
            <a:r>
              <a:rPr lang="zh-CN" altLang="en-US" b="0" i="0" dirty="0">
                <a:effectLst/>
                <a:latin typeface="Times New Roman" panose="02020503050405090304" charset="0"/>
                <a:ea typeface="楷体" panose="02010609060101010101" pitchFamily="49" charset="-122"/>
              </a:rPr>
              <a:t>为解决这些问题，我们提出了基</a:t>
            </a:r>
            <a:r>
              <a:rPr lang="zh-CN" altLang="en-US" b="0" i="0" dirty="0">
                <a:solidFill>
                  <a:schemeClr val="accent1">
                    <a:lumMod val="75000"/>
                  </a:schemeClr>
                </a:solidFill>
                <a:effectLst/>
                <a:latin typeface="Times New Roman" panose="02020503050405090304" charset="0"/>
                <a:ea typeface="楷体" panose="02010609060101010101" pitchFamily="49" charset="-122"/>
              </a:rPr>
              <a:t>于</a:t>
            </a:r>
            <a:r>
              <a:rPr lang="en-US" altLang="zh-CN" b="0" i="0" dirty="0">
                <a:solidFill>
                  <a:schemeClr val="accent1">
                    <a:lumMod val="75000"/>
                  </a:schemeClr>
                </a:solidFill>
                <a:effectLst/>
                <a:latin typeface="Times New Roman" panose="02020503050405090304" charset="0"/>
                <a:ea typeface="楷体" panose="02010609060101010101" pitchFamily="49" charset="-122"/>
              </a:rPr>
              <a:t>VisualRWKV-v6</a:t>
            </a:r>
            <a:r>
              <a:rPr lang="zh-CN" altLang="en-US" b="0" i="0" dirty="0">
                <a:effectLst/>
                <a:latin typeface="Times New Roman" panose="02020503050405090304" charset="0"/>
                <a:ea typeface="楷体" panose="02010609060101010101" pitchFamily="49" charset="-122"/>
              </a:rPr>
              <a:t>的 </a:t>
            </a:r>
            <a:r>
              <a:rPr lang="en-US" altLang="zh-CN" b="0" i="0" dirty="0">
                <a:solidFill>
                  <a:schemeClr val="accent2">
                    <a:lumMod val="75000"/>
                  </a:schemeClr>
                </a:solidFill>
                <a:effectLst/>
                <a:latin typeface="Times New Roman" panose="02020503050405090304" charset="0"/>
                <a:ea typeface="楷体" panose="02010609060101010101" pitchFamily="49" charset="-122"/>
              </a:rPr>
              <a:t>RWKV-UI </a:t>
            </a:r>
            <a:r>
              <a:rPr lang="zh-CN" altLang="en-US" b="0" i="0" dirty="0">
                <a:effectLst/>
                <a:latin typeface="Times New Roman" panose="02020503050405090304" charset="0"/>
                <a:ea typeface="楷体" panose="02010609060101010101" pitchFamily="49" charset="-122"/>
              </a:rPr>
              <a:t>模型，以提升对高分辨率 </a:t>
            </a:r>
            <a:r>
              <a:rPr lang="en-US" altLang="zh-CN" b="0" i="0" dirty="0">
                <a:effectLst/>
                <a:latin typeface="Times New Roman" panose="02020503050405090304" charset="0"/>
                <a:ea typeface="楷体" panose="02010609060101010101" pitchFamily="49" charset="-122"/>
              </a:rPr>
              <a:t>UI </a:t>
            </a:r>
            <a:r>
              <a:rPr lang="zh-CN" altLang="en-US" b="0" i="0" dirty="0">
                <a:effectLst/>
                <a:latin typeface="Times New Roman" panose="02020503050405090304" charset="0"/>
                <a:ea typeface="楷体" panose="02010609060101010101" pitchFamily="49" charset="-122"/>
              </a:rPr>
              <a:t>图像的理解和交互推理能力。</a:t>
            </a:r>
            <a:r>
              <a:rPr lang="zh-CN" altLang="en-US" b="0" i="0" dirty="0">
                <a:effectLst/>
                <a:latin typeface="Inter"/>
                <a:ea typeface="楷体" panose="02010609060101010101" pitchFamily="49" charset="-122"/>
              </a:rPr>
              <a:t>它采用</a:t>
            </a:r>
            <a:r>
              <a:rPr lang="zh-CN" altLang="en-US" b="0" i="0" dirty="0">
                <a:solidFill>
                  <a:schemeClr val="accent1">
                    <a:lumMod val="75000"/>
                  </a:schemeClr>
                </a:solidFill>
                <a:effectLst/>
                <a:latin typeface="Inter"/>
                <a:ea typeface="楷体" panose="02010609060101010101" pitchFamily="49" charset="-122"/>
              </a:rPr>
              <a:t>三视觉编码器架构</a:t>
            </a:r>
            <a:r>
              <a:rPr lang="zh-CN" altLang="en-US" b="0" i="0" dirty="0">
                <a:effectLst/>
                <a:latin typeface="Inter"/>
                <a:ea typeface="楷体" panose="02010609060101010101" pitchFamily="49" charset="-122"/>
              </a:rPr>
              <a:t>，通过对高分辨率图像进行高效的分区编码和特征重组来提高推理效率</a:t>
            </a:r>
            <a:r>
              <a:rPr lang="zh-CN" altLang="en-US" dirty="0">
                <a:latin typeface="Inter"/>
                <a:ea typeface="楷体" panose="02010609060101010101" pitchFamily="49" charset="-122"/>
              </a:rPr>
              <a:t>。</a:t>
            </a:r>
            <a:endParaRPr lang="zh-CN" altLang="en-US" dirty="0">
              <a:latin typeface="Times New Roman" panose="02020503050405090304" charset="0"/>
              <a:ea typeface="楷体" panose="02010609060101010101" pitchFamily="49" charset="-122"/>
            </a:endParaRPr>
          </a:p>
        </p:txBody>
      </p:sp>
      <p:pic>
        <p:nvPicPr>
          <p:cNvPr id="10" name="图片 9"/>
          <p:cNvPicPr>
            <a:picLocks noChangeAspect="1"/>
          </p:cNvPicPr>
          <p:nvPr/>
        </p:nvPicPr>
        <p:blipFill>
          <a:blip r:embed="rId1"/>
          <a:stretch>
            <a:fillRect/>
          </a:stretch>
        </p:blipFill>
        <p:spPr>
          <a:xfrm>
            <a:off x="6790163" y="1893340"/>
            <a:ext cx="4955788" cy="3762865"/>
          </a:xfrm>
          <a:prstGeom prst="rect">
            <a:avLst/>
          </a:prstGeom>
        </p:spPr>
      </p:pic>
      <p:sp>
        <p:nvSpPr>
          <p:cNvPr id="9" name="文本框 8"/>
          <p:cNvSpPr txBox="1"/>
          <p:nvPr/>
        </p:nvSpPr>
        <p:spPr>
          <a:xfrm>
            <a:off x="481341" y="4299589"/>
            <a:ext cx="6096000" cy="1754326"/>
          </a:xfrm>
          <a:prstGeom prst="rect">
            <a:avLst/>
          </a:prstGeom>
          <a:noFill/>
        </p:spPr>
        <p:txBody>
          <a:bodyPr wrap="square">
            <a:spAutoFit/>
          </a:bodyPr>
          <a:lstStyle/>
          <a:p>
            <a:r>
              <a:rPr lang="zh-CN" altLang="en-US" dirty="0">
                <a:latin typeface="Inter"/>
                <a:ea typeface="楷体" panose="02010609060101010101" pitchFamily="49" charset="-122"/>
              </a:rPr>
              <a:t>此外，通过</a:t>
            </a:r>
            <a:r>
              <a:rPr lang="zh-CN" altLang="en-US" b="0" i="0" dirty="0">
                <a:effectLst/>
                <a:latin typeface="Inter"/>
                <a:ea typeface="楷体" panose="02010609060101010101" pitchFamily="49" charset="-122"/>
              </a:rPr>
              <a:t>视觉提示工程引入</a:t>
            </a:r>
            <a:r>
              <a:rPr lang="zh-CN" altLang="en-US" b="0" i="0" dirty="0">
                <a:solidFill>
                  <a:srgbClr val="FF0000"/>
                </a:solidFill>
                <a:effectLst/>
                <a:latin typeface="Inter"/>
                <a:ea typeface="楷体" panose="02010609060101010101" pitchFamily="49" charset="-122"/>
              </a:rPr>
              <a:t>颜色</a:t>
            </a:r>
            <a:r>
              <a:rPr lang="zh-CN" altLang="en-US" b="0" i="0" dirty="0">
                <a:effectLst/>
                <a:latin typeface="Inter"/>
                <a:ea typeface="楷体" panose="02010609060101010101" pitchFamily="49" charset="-122"/>
              </a:rPr>
              <a:t>和</a:t>
            </a:r>
            <a:r>
              <a:rPr lang="zh-CN" altLang="en-US" b="0" i="0" dirty="0">
                <a:solidFill>
                  <a:srgbClr val="FF0000"/>
                </a:solidFill>
                <a:effectLst/>
                <a:latin typeface="Inter"/>
                <a:ea typeface="楷体" panose="02010609060101010101" pitchFamily="49" charset="-122"/>
              </a:rPr>
              <a:t>布局提示</a:t>
            </a:r>
            <a:r>
              <a:rPr lang="zh-CN" altLang="en-US" b="0" i="0" dirty="0">
                <a:effectLst/>
                <a:latin typeface="Inter"/>
                <a:ea typeface="楷体" panose="02010609060101010101" pitchFamily="49" charset="-122"/>
              </a:rPr>
              <a:t>，能够帮助模型更好地捕捉图像和文本之间的精确关系。</a:t>
            </a:r>
            <a:endParaRPr lang="en-US" altLang="zh-CN" b="0" i="0" dirty="0">
              <a:effectLst/>
              <a:latin typeface="Inter"/>
              <a:ea typeface="楷体" panose="02010609060101010101" pitchFamily="49" charset="-122"/>
            </a:endParaRPr>
          </a:p>
          <a:p>
            <a:endParaRPr lang="en-US" altLang="zh-CN" dirty="0">
              <a:latin typeface="Inter"/>
              <a:ea typeface="楷体" panose="02010609060101010101" pitchFamily="49" charset="-122"/>
            </a:endParaRPr>
          </a:p>
          <a:p>
            <a:r>
              <a:rPr lang="zh-CN" altLang="en-US" b="0" i="0" dirty="0">
                <a:effectLst/>
                <a:latin typeface="Inter"/>
                <a:ea typeface="楷体" panose="02010609060101010101" pitchFamily="49" charset="-122"/>
              </a:rPr>
              <a:t>例如，通过在图像中标记特定颜色区域，并在文本中使用与颜色相关的模板，可以引导模型在视觉和语言组件之间建立更清晰的联系。</a:t>
            </a:r>
            <a:endParaRPr lang="zh-CN" altLang="en-US" dirty="0">
              <a:ea typeface="楷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60400" y="128587"/>
            <a:ext cx="2499112" cy="900112"/>
          </a:xfrm>
        </p:spPr>
        <p:txBody>
          <a:bodyPr/>
          <a:lstStyle/>
          <a:p>
            <a:r>
              <a:rPr lang="en-US" dirty="0"/>
              <a:t>2.</a:t>
            </a:r>
            <a:r>
              <a:rPr lang="zh-CN" altLang="en-US" dirty="0"/>
              <a:t>研究背景</a:t>
            </a:r>
            <a:endParaRPr lang="zh-CN" altLang="en-US" dirty="0"/>
          </a:p>
        </p:txBody>
      </p:sp>
      <p:sp>
        <p:nvSpPr>
          <p:cNvPr id="3" name="Title 3"/>
          <p:cNvSpPr txBox="1"/>
          <p:nvPr/>
        </p:nvSpPr>
        <p:spPr>
          <a:xfrm>
            <a:off x="598139" y="1342440"/>
            <a:ext cx="2141034" cy="38840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zh-CN" altLang="en-US" sz="1800" dirty="0">
                <a:latin typeface="+mn-ea"/>
                <a:ea typeface="+mn-ea"/>
              </a:rPr>
              <a:t>视觉提示相关工作：</a:t>
            </a:r>
            <a:endParaRPr lang="zh-CN" altLang="en-US" sz="1800" dirty="0">
              <a:latin typeface="+mn-ea"/>
              <a:ea typeface="+mn-ea"/>
            </a:endParaRPr>
          </a:p>
        </p:txBody>
      </p:sp>
      <p:sp>
        <p:nvSpPr>
          <p:cNvPr id="4" name="文本框 3"/>
          <p:cNvSpPr txBox="1"/>
          <p:nvPr/>
        </p:nvSpPr>
        <p:spPr>
          <a:xfrm>
            <a:off x="539731" y="2045026"/>
            <a:ext cx="2836437" cy="4247317"/>
          </a:xfrm>
          <a:prstGeom prst="rect">
            <a:avLst/>
          </a:prstGeom>
          <a:noFill/>
        </p:spPr>
        <p:txBody>
          <a:bodyPr wrap="square" rtlCol="0">
            <a:spAutoFit/>
          </a:bodyPr>
          <a:lstStyle/>
          <a:p>
            <a:r>
              <a:rPr lang="en-US" altLang="zh-CN" b="1" i="0" dirty="0">
                <a:solidFill>
                  <a:schemeClr val="accent2">
                    <a:lumMod val="75000"/>
                  </a:schemeClr>
                </a:solidFill>
                <a:effectLst/>
                <a:latin typeface="Times New Roman" panose="02020503050405090304" charset="0"/>
              </a:rPr>
              <a:t>T-Rex</a:t>
            </a:r>
            <a:r>
              <a:rPr lang="en-US" altLang="zh-CN" b="0" i="0" dirty="0">
                <a:effectLst/>
                <a:latin typeface="Times New Roman" panose="02020503050405090304" charset="0"/>
              </a:rPr>
              <a:t> </a:t>
            </a:r>
            <a:r>
              <a:rPr lang="zh-CN" altLang="en-US" b="0" i="0" dirty="0">
                <a:effectLst/>
                <a:latin typeface="Times New Roman" panose="02020503050405090304" charset="0"/>
              </a:rPr>
              <a:t>利用视觉提示进行物体计数</a:t>
            </a:r>
            <a:r>
              <a:rPr lang="zh-CN" altLang="en-US" b="0" i="0" dirty="0">
                <a:solidFill>
                  <a:schemeClr val="accent2">
                    <a:lumMod val="75000"/>
                  </a:schemeClr>
                </a:solidFill>
                <a:effectLst/>
                <a:latin typeface="Times New Roman" panose="02020503050405090304" charset="0"/>
              </a:rPr>
              <a:t>，</a:t>
            </a:r>
            <a:endParaRPr lang="en-US" altLang="zh-CN" b="0" i="0" dirty="0">
              <a:solidFill>
                <a:schemeClr val="accent2">
                  <a:lumMod val="75000"/>
                </a:schemeClr>
              </a:solidFill>
              <a:effectLst/>
              <a:latin typeface="Times New Roman" panose="02020503050405090304" charset="0"/>
            </a:endParaRPr>
          </a:p>
          <a:p>
            <a:endParaRPr lang="en-US" altLang="zh-CN" b="1" i="0" dirty="0">
              <a:solidFill>
                <a:schemeClr val="accent2">
                  <a:lumMod val="75000"/>
                </a:schemeClr>
              </a:solidFill>
              <a:effectLst/>
              <a:latin typeface="Times New Roman" panose="02020503050405090304" charset="0"/>
            </a:endParaRPr>
          </a:p>
          <a:p>
            <a:r>
              <a:rPr lang="en-US" altLang="zh-CN" b="1" i="0" dirty="0">
                <a:solidFill>
                  <a:schemeClr val="accent2">
                    <a:lumMod val="75000"/>
                  </a:schemeClr>
                </a:solidFill>
                <a:effectLst/>
                <a:latin typeface="Times New Roman" panose="02020503050405090304" charset="0"/>
              </a:rPr>
              <a:t>CPT </a:t>
            </a:r>
            <a:r>
              <a:rPr lang="zh-CN" altLang="en-US" b="0" i="0" dirty="0">
                <a:effectLst/>
                <a:latin typeface="Times New Roman" panose="02020503050405090304" charset="0"/>
              </a:rPr>
              <a:t>使用颜色提示来辅助物体识别，</a:t>
            </a:r>
            <a:endParaRPr lang="en-US" altLang="zh-CN" b="0" i="0" dirty="0">
              <a:effectLst/>
              <a:latin typeface="Times New Roman" panose="02020503050405090304" charset="0"/>
            </a:endParaRPr>
          </a:p>
          <a:p>
            <a:endParaRPr lang="en-US" altLang="zh-CN" b="0" i="0" dirty="0">
              <a:effectLst/>
              <a:latin typeface="Times New Roman" panose="02020503050405090304" charset="0"/>
            </a:endParaRPr>
          </a:p>
          <a:p>
            <a:r>
              <a:rPr lang="en-US" altLang="zh-CN" b="1" i="0" dirty="0">
                <a:solidFill>
                  <a:schemeClr val="accent2">
                    <a:lumMod val="75000"/>
                  </a:schemeClr>
                </a:solidFill>
                <a:effectLst/>
                <a:latin typeface="Times New Roman" panose="02020503050405090304" charset="0"/>
              </a:rPr>
              <a:t>T-Rex2</a:t>
            </a:r>
            <a:r>
              <a:rPr lang="zh-CN" altLang="en-US" i="0" dirty="0">
                <a:effectLst/>
                <a:latin typeface="Times New Roman" panose="02020503050405090304" charset="0"/>
              </a:rPr>
              <a:t>文本和视觉提示的协同作用，集合二者优势，赋予了</a:t>
            </a:r>
            <a:r>
              <a:rPr lang="en-US" altLang="zh-CN" i="0" dirty="0">
                <a:effectLst/>
                <a:latin typeface="Times New Roman" panose="02020503050405090304" charset="0"/>
              </a:rPr>
              <a:t>T-Rex2 </a:t>
            </a:r>
            <a:r>
              <a:rPr lang="zh-CN" altLang="en-US" i="0" dirty="0">
                <a:effectLst/>
                <a:latin typeface="Times New Roman" panose="02020503050405090304" charset="0"/>
              </a:rPr>
              <a:t>强大跨图检测能力和零样本能力</a:t>
            </a:r>
            <a:endParaRPr lang="en-US" altLang="zh-CN" i="0" dirty="0">
              <a:effectLst/>
              <a:latin typeface="Times New Roman" panose="02020503050405090304" charset="0"/>
            </a:endParaRPr>
          </a:p>
          <a:p>
            <a:endParaRPr lang="en-US" altLang="zh-CN" dirty="0">
              <a:latin typeface="Times New Roman" panose="02020503050405090304" charset="0"/>
            </a:endParaRPr>
          </a:p>
          <a:p>
            <a:r>
              <a:rPr lang="zh-CN" altLang="en-US" b="0" i="0" dirty="0">
                <a:effectLst/>
                <a:latin typeface="Times New Roman" panose="02020503050405090304" charset="0"/>
              </a:rPr>
              <a:t>与</a:t>
            </a:r>
            <a:r>
              <a:rPr lang="zh-CN" altLang="en-US" b="0" i="0" dirty="0">
                <a:solidFill>
                  <a:schemeClr val="accent2">
                    <a:lumMod val="75000"/>
                  </a:schemeClr>
                </a:solidFill>
                <a:effectLst/>
                <a:latin typeface="Times New Roman" panose="02020503050405090304" charset="0"/>
              </a:rPr>
              <a:t> </a:t>
            </a:r>
            <a:r>
              <a:rPr lang="en-US" altLang="zh-CN" b="1" i="0" dirty="0">
                <a:solidFill>
                  <a:schemeClr val="accent2">
                    <a:lumMod val="75000"/>
                  </a:schemeClr>
                </a:solidFill>
                <a:effectLst/>
                <a:latin typeface="Times New Roman" panose="02020503050405090304" charset="0"/>
              </a:rPr>
              <a:t>CPT</a:t>
            </a:r>
            <a:r>
              <a:rPr lang="en-US" altLang="zh-CN" b="0" i="0" dirty="0">
                <a:solidFill>
                  <a:schemeClr val="accent2">
                    <a:lumMod val="75000"/>
                  </a:schemeClr>
                </a:solidFill>
                <a:effectLst/>
                <a:latin typeface="Times New Roman" panose="02020503050405090304" charset="0"/>
              </a:rPr>
              <a:t> </a:t>
            </a:r>
            <a:r>
              <a:rPr lang="zh-CN" altLang="en-US" b="0" i="0" dirty="0">
                <a:effectLst/>
                <a:latin typeface="Times New Roman" panose="02020503050405090304" charset="0"/>
              </a:rPr>
              <a:t>和 </a:t>
            </a:r>
            <a:r>
              <a:rPr lang="en-US" altLang="zh-CN" b="1" i="0" dirty="0">
                <a:solidFill>
                  <a:schemeClr val="accent2">
                    <a:lumMod val="75000"/>
                  </a:schemeClr>
                </a:solidFill>
                <a:effectLst/>
                <a:latin typeface="Times New Roman" panose="02020503050405090304" charset="0"/>
              </a:rPr>
              <a:t>T-Rex</a:t>
            </a:r>
            <a:r>
              <a:rPr lang="en-US" altLang="zh-CN" b="0" i="0" dirty="0">
                <a:effectLst/>
                <a:latin typeface="Times New Roman" panose="02020503050405090304" charset="0"/>
              </a:rPr>
              <a:t> </a:t>
            </a:r>
            <a:r>
              <a:rPr lang="zh-CN" altLang="en-US" b="0" i="0" dirty="0">
                <a:effectLst/>
                <a:latin typeface="Times New Roman" panose="02020503050405090304" charset="0"/>
              </a:rPr>
              <a:t>类似，我们的工作将</a:t>
            </a:r>
            <a:r>
              <a:rPr lang="zh-CN" altLang="en-US" b="0" i="0" dirty="0">
                <a:solidFill>
                  <a:schemeClr val="accent3">
                    <a:lumMod val="75000"/>
                  </a:schemeClr>
                </a:solidFill>
                <a:effectLst/>
                <a:latin typeface="Times New Roman" panose="02020503050405090304" charset="0"/>
              </a:rPr>
              <a:t>基于颜色的视觉提示</a:t>
            </a:r>
            <a:r>
              <a:rPr lang="zh-CN" altLang="en-US" b="0" i="0" dirty="0">
                <a:effectLst/>
                <a:latin typeface="Times New Roman" panose="02020503050405090304" charset="0"/>
              </a:rPr>
              <a:t>与</a:t>
            </a:r>
            <a:r>
              <a:rPr lang="zh-CN" altLang="en-US" b="0" i="0" dirty="0">
                <a:solidFill>
                  <a:schemeClr val="accent3">
                    <a:lumMod val="75000"/>
                  </a:schemeClr>
                </a:solidFill>
                <a:effectLst/>
                <a:latin typeface="Times New Roman" panose="02020503050405090304" charset="0"/>
              </a:rPr>
              <a:t>语言提示</a:t>
            </a:r>
            <a:r>
              <a:rPr lang="zh-CN" altLang="en-US" b="0" i="0" dirty="0">
                <a:effectLst/>
                <a:latin typeface="Times New Roman" panose="02020503050405090304" charset="0"/>
              </a:rPr>
              <a:t>相结合，以增强模型的推理能力。</a:t>
            </a:r>
            <a:endParaRPr lang="zh-CN" altLang="en-US" dirty="0">
              <a:latin typeface="Times New Roman" panose="02020503050405090304" charset="0"/>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7659" y="4603"/>
            <a:ext cx="4378712" cy="556565"/>
          </a:xfrm>
          <a:prstGeom prst="rect">
            <a:avLst/>
          </a:prstGeom>
        </p:spPr>
      </p:pic>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t="64941"/>
          <a:stretch>
            <a:fillRect/>
          </a:stretch>
        </p:blipFill>
        <p:spPr>
          <a:xfrm>
            <a:off x="5955223" y="2609216"/>
            <a:ext cx="5965117" cy="983469"/>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786" y="1966039"/>
            <a:ext cx="5065928" cy="589752"/>
          </a:xfrm>
          <a:prstGeom prst="rect">
            <a:avLst/>
          </a:prstGeom>
        </p:spPr>
      </p:pic>
      <p:sp>
        <p:nvSpPr>
          <p:cNvPr id="17" name="文本框 16"/>
          <p:cNvSpPr txBox="1"/>
          <p:nvPr/>
        </p:nvSpPr>
        <p:spPr>
          <a:xfrm>
            <a:off x="4703816" y="2986276"/>
            <a:ext cx="697627" cy="369332"/>
          </a:xfrm>
          <a:prstGeom prst="rect">
            <a:avLst/>
          </a:prstGeom>
          <a:noFill/>
        </p:spPr>
        <p:txBody>
          <a:bodyPr wrap="none" rtlCol="0">
            <a:spAutoFit/>
          </a:bodyPr>
          <a:lstStyle/>
          <a:p>
            <a:r>
              <a:rPr lang="en-US" altLang="zh-CN" dirty="0"/>
              <a:t>2024</a:t>
            </a:r>
            <a:endParaRPr lang="zh-CN" altLang="en-US" dirty="0"/>
          </a:p>
        </p:txBody>
      </p:sp>
      <p:sp>
        <p:nvSpPr>
          <p:cNvPr id="18" name="文本框 17"/>
          <p:cNvSpPr txBox="1"/>
          <p:nvPr/>
        </p:nvSpPr>
        <p:spPr>
          <a:xfrm>
            <a:off x="4703817" y="1222426"/>
            <a:ext cx="697627" cy="369332"/>
          </a:xfrm>
          <a:prstGeom prst="rect">
            <a:avLst/>
          </a:prstGeom>
          <a:noFill/>
        </p:spPr>
        <p:txBody>
          <a:bodyPr wrap="none" rtlCol="0">
            <a:spAutoFit/>
          </a:bodyPr>
          <a:lstStyle/>
          <a:p>
            <a:r>
              <a:rPr lang="en-US" altLang="zh-CN" dirty="0"/>
              <a:t>2023</a:t>
            </a:r>
            <a:endParaRPr lang="zh-CN" altLang="en-US"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659" y="3854424"/>
            <a:ext cx="4990055" cy="2976669"/>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5222" y="3677399"/>
            <a:ext cx="5901773" cy="298296"/>
          </a:xfrm>
          <a:prstGeom prst="rect">
            <a:avLst/>
          </a:prstGeom>
        </p:spPr>
      </p:pic>
      <p:sp>
        <p:nvSpPr>
          <p:cNvPr id="24" name="文本框 23"/>
          <p:cNvSpPr txBox="1"/>
          <p:nvPr/>
        </p:nvSpPr>
        <p:spPr>
          <a:xfrm>
            <a:off x="4703816" y="5136139"/>
            <a:ext cx="697627" cy="369332"/>
          </a:xfrm>
          <a:prstGeom prst="rect">
            <a:avLst/>
          </a:prstGeom>
          <a:noFill/>
        </p:spPr>
        <p:txBody>
          <a:bodyPr wrap="none" rtlCol="0">
            <a:spAutoFit/>
          </a:bodyPr>
          <a:lstStyle/>
          <a:p>
            <a:r>
              <a:rPr lang="en-US" altLang="zh-CN" dirty="0"/>
              <a:t>2024</a:t>
            </a:r>
            <a:endParaRPr lang="zh-CN" altLang="en-US" dirty="0"/>
          </a:p>
        </p:txBody>
      </p:sp>
      <p:grpSp>
        <p:nvGrpSpPr>
          <p:cNvPr id="25" name="组合 24"/>
          <p:cNvGrpSpPr/>
          <p:nvPr/>
        </p:nvGrpSpPr>
        <p:grpSpPr>
          <a:xfrm rot="5400000">
            <a:off x="1595172" y="3231483"/>
            <a:ext cx="5732668" cy="100443"/>
            <a:chOff x="2525843" y="1723871"/>
            <a:chExt cx="9233941" cy="112424"/>
          </a:xfrm>
        </p:grpSpPr>
        <p:cxnSp>
          <p:nvCxnSpPr>
            <p:cNvPr id="26" name="直接箭头连接符 25"/>
            <p:cNvCxnSpPr/>
            <p:nvPr/>
          </p:nvCxnSpPr>
          <p:spPr>
            <a:xfrm>
              <a:off x="2525843" y="1836295"/>
              <a:ext cx="8934137" cy="0"/>
            </a:xfrm>
            <a:prstGeom prst="straightConnector1">
              <a:avLst/>
            </a:prstGeom>
            <a:ln w="31750">
              <a:gradFill>
                <a:gsLst>
                  <a:gs pos="69000">
                    <a:schemeClr val="accent1"/>
                  </a:gs>
                  <a:gs pos="100000">
                    <a:schemeClr val="accent1">
                      <a:alpha val="0"/>
                    </a:schemeClr>
                  </a:gs>
                </a:gsLst>
                <a:lin ang="10800000" scaled="0"/>
              </a:gradFill>
              <a:tailEnd type="none" w="lg" len="lg"/>
            </a:ln>
          </p:spPr>
          <p:style>
            <a:lnRef idx="1">
              <a:schemeClr val="accent1"/>
            </a:lnRef>
            <a:fillRef idx="0">
              <a:schemeClr val="accent1"/>
            </a:fillRef>
            <a:effectRef idx="0">
              <a:schemeClr val="accent1"/>
            </a:effectRef>
            <a:fontRef idx="minor">
              <a:schemeClr val="tx1"/>
            </a:fontRef>
          </p:style>
        </p:cxnSp>
        <p:sp>
          <p:nvSpPr>
            <p:cNvPr id="27" name="直角三角形 26"/>
            <p:cNvSpPr/>
            <p:nvPr/>
          </p:nvSpPr>
          <p:spPr>
            <a:xfrm>
              <a:off x="11459980" y="1723871"/>
              <a:ext cx="299804" cy="112424"/>
            </a:xfrm>
            <a:prstGeom prst="rtTriangle">
              <a:avLst/>
            </a:prstGeom>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rot="5400000">
            <a:off x="4320147" y="1405451"/>
            <a:ext cx="158252" cy="118820"/>
            <a:chOff x="3185410" y="2675744"/>
            <a:chExt cx="209863" cy="209863"/>
          </a:xfrm>
        </p:grpSpPr>
        <p:sp>
          <p:nvSpPr>
            <p:cNvPr id="29" name="椭圆 28"/>
            <p:cNvSpPr/>
            <p:nvPr/>
          </p:nvSpPr>
          <p:spPr>
            <a:xfrm>
              <a:off x="3185410" y="2675744"/>
              <a:ext cx="209863" cy="20986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219139" y="2709473"/>
              <a:ext cx="142405" cy="14240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5400000">
            <a:off x="4324700" y="3096931"/>
            <a:ext cx="158252" cy="148023"/>
            <a:chOff x="3185410" y="2675744"/>
            <a:chExt cx="209863" cy="209863"/>
          </a:xfrm>
        </p:grpSpPr>
        <p:sp>
          <p:nvSpPr>
            <p:cNvPr id="32" name="椭圆 31"/>
            <p:cNvSpPr/>
            <p:nvPr/>
          </p:nvSpPr>
          <p:spPr>
            <a:xfrm>
              <a:off x="3185410" y="2675744"/>
              <a:ext cx="209863" cy="20986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219139" y="2709473"/>
              <a:ext cx="142405" cy="14240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rot="5400000">
            <a:off x="4332158" y="5189621"/>
            <a:ext cx="158252" cy="148023"/>
            <a:chOff x="3185410" y="2675744"/>
            <a:chExt cx="209863" cy="209863"/>
          </a:xfrm>
        </p:grpSpPr>
        <p:sp>
          <p:nvSpPr>
            <p:cNvPr id="35" name="椭圆 34"/>
            <p:cNvSpPr/>
            <p:nvPr/>
          </p:nvSpPr>
          <p:spPr>
            <a:xfrm>
              <a:off x="3185410" y="2675744"/>
              <a:ext cx="209863" cy="20986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219139" y="2709473"/>
              <a:ext cx="142405" cy="14240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5955222" y="94897"/>
            <a:ext cx="5576377" cy="1719035"/>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955222" y="1941030"/>
            <a:ext cx="5965117" cy="1685345"/>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955222" y="3708442"/>
            <a:ext cx="5901772" cy="3100698"/>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907" t="2945" r="-1"/>
          <a:stretch>
            <a:fillRect/>
          </a:stretch>
        </p:blipFill>
        <p:spPr>
          <a:xfrm>
            <a:off x="6130794" y="415370"/>
            <a:ext cx="5400805" cy="12931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2435225" cy="823595"/>
          </a:xfrm>
        </p:spPr>
        <p:txBody>
          <a:bodyPr>
            <a:normAutofit/>
          </a:bodyPr>
          <a:lstStyle/>
          <a:p>
            <a:r>
              <a:rPr lang="en-US" altLang="zh-CN" sz="2800" dirty="0"/>
              <a:t>1.</a:t>
            </a:r>
            <a:r>
              <a:rPr lang="zh-CN" altLang="en-US" sz="2800" dirty="0"/>
              <a:t>论文概述</a:t>
            </a:r>
            <a:endParaRPr lang="zh-CN" altLang="en-US" sz="2800" dirty="0"/>
          </a:p>
        </p:txBody>
      </p:sp>
      <p:sp>
        <p:nvSpPr>
          <p:cNvPr id="7" name="Title 3"/>
          <p:cNvSpPr txBox="1"/>
          <p:nvPr/>
        </p:nvSpPr>
        <p:spPr>
          <a:xfrm>
            <a:off x="682063" y="1058137"/>
            <a:ext cx="1347849" cy="388406"/>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zh-CN" altLang="en-US" sz="1800" dirty="0"/>
              <a:t>核心创新点：</a:t>
            </a:r>
            <a:endParaRPr lang="zh-CN" altLang="en-US" sz="1800" dirty="0"/>
          </a:p>
        </p:txBody>
      </p:sp>
      <p:sp>
        <p:nvSpPr>
          <p:cNvPr id="8" name="文本框 7"/>
          <p:cNvSpPr txBox="1"/>
          <p:nvPr/>
        </p:nvSpPr>
        <p:spPr>
          <a:xfrm>
            <a:off x="1355986" y="1929447"/>
            <a:ext cx="8293535" cy="3170099"/>
          </a:xfrm>
          <a:prstGeom prst="rect">
            <a:avLst/>
          </a:prstGeom>
          <a:noFill/>
        </p:spPr>
        <p:txBody>
          <a:bodyPr wrap="square" rtlCol="0">
            <a:spAutoFit/>
          </a:bodyPr>
          <a:lstStyle/>
          <a:p>
            <a:pPr marL="285750" indent="-285750">
              <a:buFont typeface="Arial" panose="020B0604020202090204" pitchFamily="34" charset="0"/>
              <a:buChar char="•"/>
            </a:pPr>
            <a:r>
              <a:rPr lang="zh-CN" altLang="en-US" sz="2000" b="1" i="0" dirty="0">
                <a:solidFill>
                  <a:schemeClr val="accent2">
                    <a:lumMod val="75000"/>
                  </a:schemeClr>
                </a:solidFill>
                <a:effectLst/>
                <a:latin typeface="Times New Roman" panose="02020503050405090304" charset="0"/>
                <a:ea typeface="楷体" panose="02010609060101010101" pitchFamily="49" charset="-122"/>
              </a:rPr>
              <a:t>高分辨率模型</a:t>
            </a:r>
            <a:r>
              <a:rPr lang="zh-CN" altLang="en-US" sz="2000" b="0" i="0" dirty="0">
                <a:solidFill>
                  <a:srgbClr val="222222"/>
                </a:solidFill>
                <a:effectLst/>
                <a:latin typeface="Times New Roman" panose="02020503050405090304" charset="0"/>
                <a:ea typeface="楷体" panose="02010609060101010101" pitchFamily="49" charset="-122"/>
              </a:rPr>
              <a:t>：我们提出了一种具有三个视觉编码器的模型，结合高分辨率策略，使模型能够有效处理高分辨率 </a:t>
            </a:r>
            <a:r>
              <a:rPr lang="en-US" altLang="zh-CN" sz="2000" b="0" i="0" dirty="0">
                <a:solidFill>
                  <a:srgbClr val="222222"/>
                </a:solidFill>
                <a:effectLst/>
                <a:latin typeface="Times New Roman" panose="02020503050405090304" charset="0"/>
                <a:ea typeface="楷体" panose="02010609060101010101" pitchFamily="49" charset="-122"/>
              </a:rPr>
              <a:t>UI </a:t>
            </a:r>
            <a:r>
              <a:rPr lang="zh-CN" altLang="en-US" sz="2000" b="0" i="0" dirty="0">
                <a:solidFill>
                  <a:srgbClr val="222222"/>
                </a:solidFill>
                <a:effectLst/>
                <a:latin typeface="Times New Roman" panose="02020503050405090304" charset="0"/>
                <a:ea typeface="楷体" panose="02010609060101010101" pitchFamily="49" charset="-122"/>
              </a:rPr>
              <a:t>图像。</a:t>
            </a:r>
            <a:endParaRPr lang="en-US" altLang="zh-CN" sz="2000" b="0" i="0" dirty="0">
              <a:solidFill>
                <a:srgbClr val="222222"/>
              </a:solidFill>
              <a:effectLst/>
              <a:latin typeface="Times New Roman" panose="02020503050405090304" charset="0"/>
              <a:ea typeface="楷体" panose="02010609060101010101" pitchFamily="49" charset="-122"/>
            </a:endParaRPr>
          </a:p>
          <a:p>
            <a:pPr marL="285750" indent="-285750">
              <a:buFont typeface="Arial" panose="020B0604020202090204" pitchFamily="34" charset="0"/>
              <a:buChar char="•"/>
            </a:pPr>
            <a:endParaRPr lang="en-US" altLang="zh-CN" sz="2000" b="1" i="0" dirty="0">
              <a:solidFill>
                <a:srgbClr val="222222"/>
              </a:solidFill>
              <a:effectLst/>
              <a:latin typeface="Times New Roman" panose="02020503050405090304" charset="0"/>
              <a:ea typeface="楷体" panose="02010609060101010101" pitchFamily="49" charset="-122"/>
            </a:endParaRPr>
          </a:p>
          <a:p>
            <a:pPr marL="285750" indent="-285750" algn="l">
              <a:buFont typeface="Arial" panose="020B0604020202090204" pitchFamily="34" charset="0"/>
              <a:buChar char="•"/>
            </a:pPr>
            <a:r>
              <a:rPr lang="zh-CN" altLang="en-US" sz="2000" b="1" i="0" dirty="0">
                <a:solidFill>
                  <a:schemeClr val="accent2">
                    <a:lumMod val="75000"/>
                  </a:schemeClr>
                </a:solidFill>
                <a:effectLst/>
                <a:latin typeface="Times New Roman" panose="02020503050405090304" charset="0"/>
                <a:ea typeface="楷体" panose="02010609060101010101" pitchFamily="49" charset="-122"/>
              </a:rPr>
              <a:t>视觉提示工程</a:t>
            </a:r>
            <a:r>
              <a:rPr lang="zh-CN" altLang="en-US" sz="2000" b="0" i="0" dirty="0">
                <a:solidFill>
                  <a:srgbClr val="222222"/>
                </a:solidFill>
                <a:effectLst/>
                <a:latin typeface="Times New Roman" panose="02020503050405090304" charset="0"/>
                <a:ea typeface="楷体" panose="02010609060101010101" pitchFamily="49" charset="-122"/>
              </a:rPr>
              <a:t>：通过融入颜色和布局提示，我们使模型能够在视觉元素和文本信息之间建立准确的关联，显著提高了 </a:t>
            </a:r>
            <a:r>
              <a:rPr lang="en-US" altLang="zh-CN" sz="2000" b="0" i="0" dirty="0">
                <a:solidFill>
                  <a:srgbClr val="222222"/>
                </a:solidFill>
                <a:effectLst/>
                <a:latin typeface="Times New Roman" panose="02020503050405090304" charset="0"/>
                <a:ea typeface="楷体" panose="02010609060101010101" pitchFamily="49" charset="-122"/>
              </a:rPr>
              <a:t>UI </a:t>
            </a:r>
            <a:r>
              <a:rPr lang="zh-CN" altLang="en-US" sz="2000" b="0" i="0" dirty="0">
                <a:solidFill>
                  <a:srgbClr val="222222"/>
                </a:solidFill>
                <a:effectLst/>
                <a:latin typeface="Times New Roman" panose="02020503050405090304" charset="0"/>
                <a:ea typeface="楷体" panose="02010609060101010101" pitchFamily="49" charset="-122"/>
              </a:rPr>
              <a:t>理解的准确性。</a:t>
            </a:r>
            <a:endParaRPr lang="en-US" altLang="zh-CN" sz="2000" b="0" i="0" dirty="0">
              <a:solidFill>
                <a:srgbClr val="222222"/>
              </a:solidFill>
              <a:effectLst/>
              <a:latin typeface="Times New Roman" panose="02020503050405090304" charset="0"/>
              <a:ea typeface="楷体" panose="02010609060101010101" pitchFamily="49" charset="-122"/>
            </a:endParaRPr>
          </a:p>
          <a:p>
            <a:pPr marL="285750" indent="-285750" algn="l">
              <a:buFont typeface="Arial" panose="020B0604020202090204" pitchFamily="34" charset="0"/>
              <a:buChar char="•"/>
            </a:pPr>
            <a:endParaRPr lang="zh-CN" altLang="en-US" sz="2000" b="0" i="0" dirty="0">
              <a:solidFill>
                <a:srgbClr val="222222"/>
              </a:solidFill>
              <a:effectLst/>
              <a:latin typeface="Times New Roman" panose="02020503050405090304" charset="0"/>
              <a:ea typeface="楷体" panose="02010609060101010101" pitchFamily="49" charset="-122"/>
            </a:endParaRPr>
          </a:p>
          <a:p>
            <a:pPr marL="285750" indent="-285750" algn="l">
              <a:buFont typeface="Arial" panose="020B0604020202090204" pitchFamily="34" charset="0"/>
              <a:buChar char="•"/>
            </a:pPr>
            <a:r>
              <a:rPr lang="zh-CN" altLang="en-US" sz="2000" b="1" i="0" dirty="0">
                <a:solidFill>
                  <a:schemeClr val="accent2">
                    <a:lumMod val="75000"/>
                  </a:schemeClr>
                </a:solidFill>
                <a:effectLst/>
                <a:latin typeface="Times New Roman" panose="02020503050405090304" charset="0"/>
                <a:ea typeface="楷体" panose="02010609060101010101" pitchFamily="49" charset="-122"/>
              </a:rPr>
              <a:t>视觉增强的思维链推理机制</a:t>
            </a:r>
            <a:r>
              <a:rPr lang="en-US" altLang="zh-CN" sz="2000" b="1" i="0" dirty="0">
                <a:solidFill>
                  <a:schemeClr val="accent2">
                    <a:lumMod val="75000"/>
                  </a:schemeClr>
                </a:solidFill>
                <a:effectLst/>
                <a:latin typeface="Times New Roman" panose="02020503050405090304" charset="0"/>
                <a:ea typeface="楷体" panose="02010609060101010101" pitchFamily="49" charset="-122"/>
              </a:rPr>
              <a:t>(CoT)</a:t>
            </a:r>
            <a:r>
              <a:rPr lang="zh-CN" altLang="en-US" sz="2000" b="0" i="0" dirty="0">
                <a:solidFill>
                  <a:srgbClr val="222222"/>
                </a:solidFill>
                <a:effectLst/>
                <a:latin typeface="Times New Roman" panose="02020503050405090304" charset="0"/>
                <a:ea typeface="楷体" panose="02010609060101010101" pitchFamily="49" charset="-122"/>
              </a:rPr>
              <a:t>：我们开发了一种基于逐步问答的推理机制，使用从网页图像派生的视觉提示。该过程从识别关键元素开始，接着推断逻辑关系，最后预测用户交互路径，从而支持复杂 </a:t>
            </a:r>
            <a:r>
              <a:rPr lang="en-US" altLang="zh-CN" sz="2000" b="0" i="0" dirty="0">
                <a:solidFill>
                  <a:srgbClr val="222222"/>
                </a:solidFill>
                <a:effectLst/>
                <a:latin typeface="Times New Roman" panose="02020503050405090304" charset="0"/>
                <a:ea typeface="楷体" panose="02010609060101010101" pitchFamily="49" charset="-122"/>
              </a:rPr>
              <a:t>UI </a:t>
            </a:r>
            <a:r>
              <a:rPr lang="zh-CN" altLang="en-US" sz="2000" b="0" i="0" dirty="0">
                <a:solidFill>
                  <a:srgbClr val="222222"/>
                </a:solidFill>
                <a:effectLst/>
                <a:latin typeface="Times New Roman" panose="02020503050405090304" charset="0"/>
                <a:ea typeface="楷体" panose="02010609060101010101" pitchFamily="49" charset="-122"/>
              </a:rPr>
              <a:t>任务中的多步推理。</a:t>
            </a:r>
            <a:endParaRPr lang="zh-CN" altLang="en-US" sz="2000" b="0" i="0" dirty="0">
              <a:solidFill>
                <a:srgbClr val="222222"/>
              </a:solidFill>
              <a:effectLst/>
              <a:latin typeface="Times New Roman" panose="02020503050405090304" charset="0"/>
              <a:ea typeface="楷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6268" y="570674"/>
            <a:ext cx="10077968" cy="4597636"/>
          </a:xfrm>
          <a:prstGeom prst="rect">
            <a:avLst/>
          </a:prstGeom>
        </p:spPr>
      </p:pic>
      <p:sp>
        <p:nvSpPr>
          <p:cNvPr id="6" name="Title 5"/>
          <p:cNvSpPr>
            <a:spLocks noGrp="1"/>
          </p:cNvSpPr>
          <p:nvPr>
            <p:ph type="title"/>
          </p:nvPr>
        </p:nvSpPr>
        <p:spPr>
          <a:xfrm>
            <a:off x="446943" y="-166759"/>
            <a:ext cx="10858500" cy="900112"/>
          </a:xfrm>
        </p:spPr>
        <p:txBody>
          <a:bodyPr/>
          <a:lstStyle/>
          <a:p>
            <a:r>
              <a:rPr lang="en-US" dirty="0"/>
              <a:t>3.</a:t>
            </a:r>
            <a:r>
              <a:rPr lang="zh-CN" altLang="en-US" dirty="0"/>
              <a:t>论文主要工作</a:t>
            </a:r>
            <a:endParaRPr lang="zh-CN" altLang="en-US" dirty="0"/>
          </a:p>
        </p:txBody>
      </p:sp>
      <p:sp>
        <p:nvSpPr>
          <p:cNvPr id="7" name="Title 3"/>
          <p:cNvSpPr txBox="1"/>
          <p:nvPr/>
        </p:nvSpPr>
        <p:spPr>
          <a:xfrm>
            <a:off x="837209" y="889435"/>
            <a:ext cx="1644733" cy="522514"/>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3.1 </a:t>
            </a:r>
            <a:r>
              <a:rPr lang="zh-CN" altLang="en-US" sz="1600" dirty="0"/>
              <a:t>模型架构</a:t>
            </a:r>
            <a:endParaRPr lang="zh-CN" altLang="en-US" sz="1600" dirty="0"/>
          </a:p>
        </p:txBody>
      </p:sp>
      <p:sp>
        <p:nvSpPr>
          <p:cNvPr id="8" name="文本框 7"/>
          <p:cNvSpPr txBox="1"/>
          <p:nvPr/>
        </p:nvSpPr>
        <p:spPr>
          <a:xfrm>
            <a:off x="635102" y="5487237"/>
            <a:ext cx="10177155" cy="646331"/>
          </a:xfrm>
          <a:prstGeom prst="rect">
            <a:avLst/>
          </a:prstGeom>
          <a:noFill/>
        </p:spPr>
        <p:txBody>
          <a:bodyPr wrap="square">
            <a:spAutoFit/>
          </a:bodyPr>
          <a:lstStyle/>
          <a:p>
            <a:r>
              <a:rPr lang="en-US" altLang="zh-CN" b="0" i="0" dirty="0">
                <a:solidFill>
                  <a:schemeClr val="accent4">
                    <a:lumMod val="75000"/>
                  </a:schemeClr>
                </a:solidFill>
                <a:effectLst/>
                <a:latin typeface="Times New Roman" panose="02020503050405090304" charset="0"/>
                <a:ea typeface="微软雅黑" panose="020B0503020204020204" pitchFamily="34" charset="-122"/>
              </a:rPr>
              <a:t>RWKV-UI</a:t>
            </a:r>
            <a:r>
              <a:rPr lang="en-US" altLang="zh-CN" b="0" i="0" dirty="0">
                <a:effectLst/>
                <a:latin typeface="Times New Roman" panose="02020503050405090304" charset="0"/>
                <a:ea typeface="微软雅黑" panose="020B0503020204020204" pitchFamily="34" charset="-122"/>
              </a:rPr>
              <a:t> </a:t>
            </a:r>
            <a:r>
              <a:rPr lang="zh-CN" altLang="en-US" b="0" i="0" dirty="0">
                <a:effectLst/>
                <a:latin typeface="Times New Roman" panose="02020503050405090304" charset="0"/>
                <a:ea typeface="微软雅黑" panose="020B0503020204020204" pitchFamily="34" charset="-122"/>
              </a:rPr>
              <a:t>采用的架构如图 所示，它包含三个视觉编码器：</a:t>
            </a:r>
            <a:r>
              <a:rPr lang="en-US" altLang="zh-CN" b="0" i="0" dirty="0">
                <a:solidFill>
                  <a:schemeClr val="accent3">
                    <a:lumMod val="75000"/>
                  </a:schemeClr>
                </a:solidFill>
                <a:effectLst/>
                <a:latin typeface="Times New Roman" panose="02020503050405090304" charset="0"/>
                <a:ea typeface="微软雅黑" panose="020B0503020204020204" pitchFamily="34" charset="-122"/>
              </a:rPr>
              <a:t>SIGLIP</a:t>
            </a:r>
            <a:r>
              <a:rPr lang="zh-CN" altLang="en-US" b="0" i="0" dirty="0">
                <a:solidFill>
                  <a:schemeClr val="accent3">
                    <a:lumMod val="75000"/>
                  </a:schemeClr>
                </a:solidFill>
                <a:effectLst/>
                <a:latin typeface="Times New Roman" panose="02020503050405090304" charset="0"/>
                <a:ea typeface="微软雅黑" panose="020B0503020204020204" pitchFamily="34" charset="-122"/>
              </a:rPr>
              <a:t>、</a:t>
            </a:r>
            <a:r>
              <a:rPr lang="en-US" altLang="zh-CN" b="0" i="0" dirty="0">
                <a:solidFill>
                  <a:schemeClr val="accent3">
                    <a:lumMod val="75000"/>
                  </a:schemeClr>
                </a:solidFill>
                <a:effectLst/>
                <a:latin typeface="Times New Roman" panose="02020503050405090304" charset="0"/>
                <a:ea typeface="微软雅黑" panose="020B0503020204020204" pitchFamily="34" charset="-122"/>
              </a:rPr>
              <a:t>DINO </a:t>
            </a:r>
            <a:r>
              <a:rPr lang="zh-CN" altLang="en-US" b="0" i="0" dirty="0">
                <a:effectLst/>
                <a:latin typeface="Times New Roman" panose="02020503050405090304" charset="0"/>
                <a:ea typeface="微软雅黑" panose="020B0503020204020204" pitchFamily="34" charset="-122"/>
              </a:rPr>
              <a:t>和 </a:t>
            </a:r>
            <a:r>
              <a:rPr lang="en-US" altLang="zh-CN" b="0" i="0" dirty="0">
                <a:solidFill>
                  <a:schemeClr val="accent3">
                    <a:lumMod val="75000"/>
                  </a:schemeClr>
                </a:solidFill>
                <a:effectLst/>
                <a:latin typeface="Times New Roman" panose="02020503050405090304" charset="0"/>
                <a:ea typeface="微软雅黑" panose="020B0503020204020204" pitchFamily="34" charset="-122"/>
              </a:rPr>
              <a:t>SAM</a:t>
            </a:r>
            <a:r>
              <a:rPr lang="zh-CN" altLang="en-US" b="0" i="0" dirty="0">
                <a:effectLst/>
                <a:latin typeface="Times New Roman" panose="02020503050405090304" charset="0"/>
                <a:ea typeface="微软雅黑" panose="020B0503020204020204" pitchFamily="34" charset="-122"/>
              </a:rPr>
              <a:t>。其中</a:t>
            </a:r>
            <a:r>
              <a:rPr lang="en-US" altLang="zh-CN" b="0" i="0" dirty="0">
                <a:solidFill>
                  <a:schemeClr val="accent3">
                    <a:lumMod val="75000"/>
                  </a:schemeClr>
                </a:solidFill>
                <a:effectLst/>
                <a:latin typeface="Times New Roman" panose="02020503050405090304" charset="0"/>
                <a:ea typeface="微软雅黑" panose="020B0503020204020204" pitchFamily="34" charset="-122"/>
              </a:rPr>
              <a:t>SAM </a:t>
            </a:r>
            <a:r>
              <a:rPr lang="zh-CN" altLang="en-US" b="0" i="0" dirty="0">
                <a:effectLst/>
                <a:latin typeface="Times New Roman" panose="02020503050405090304" charset="0"/>
                <a:ea typeface="微软雅黑" panose="020B0503020204020204" pitchFamily="34" charset="-122"/>
              </a:rPr>
              <a:t>编码器将最大支持分辨率提高到了 </a:t>
            </a:r>
            <a:r>
              <a:rPr lang="en-US" altLang="zh-CN" b="0" i="0" dirty="0">
                <a:solidFill>
                  <a:schemeClr val="accent3">
                    <a:lumMod val="75000"/>
                  </a:schemeClr>
                </a:solidFill>
                <a:effectLst/>
                <a:latin typeface="Times New Roman" panose="02020503050405090304" charset="0"/>
                <a:ea typeface="微软雅黑" panose="020B0503020204020204" pitchFamily="34" charset="-122"/>
              </a:rPr>
              <a:t>1024×1024</a:t>
            </a:r>
            <a:endParaRPr lang="zh-CN" altLang="en-US" dirty="0">
              <a:solidFill>
                <a:schemeClr val="accent3">
                  <a:lumMod val="75000"/>
                </a:schemeClr>
              </a:solidFill>
              <a:latin typeface="Times New Roman" panose="02020503050405090304" charset="0"/>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8451" y="344383"/>
            <a:ext cx="3537527" cy="678377"/>
          </a:xfrm>
        </p:spPr>
        <p:txBody>
          <a:bodyPr/>
          <a:lstStyle/>
          <a:p>
            <a:r>
              <a:rPr lang="en-US" dirty="0"/>
              <a:t>3.</a:t>
            </a:r>
            <a:r>
              <a:rPr lang="zh-CN" altLang="en-US" dirty="0"/>
              <a:t>论文主要工作</a:t>
            </a:r>
            <a:endParaRPr lang="zh-CN" altLang="en-US" dirty="0"/>
          </a:p>
        </p:txBody>
      </p:sp>
      <p:sp>
        <p:nvSpPr>
          <p:cNvPr id="7" name="Title 3"/>
          <p:cNvSpPr txBox="1"/>
          <p:nvPr/>
        </p:nvSpPr>
        <p:spPr>
          <a:xfrm>
            <a:off x="528451" y="917623"/>
            <a:ext cx="1929742" cy="522514"/>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3.1 </a:t>
            </a:r>
            <a:r>
              <a:rPr lang="zh-CN" altLang="en-US" sz="1600" dirty="0"/>
              <a:t>视觉提示工程</a:t>
            </a:r>
            <a:endParaRPr lang="zh-CN" altLang="en-US" sz="1600" dirty="0"/>
          </a:p>
        </p:txBody>
      </p:sp>
      <p:sp>
        <p:nvSpPr>
          <p:cNvPr id="8" name="文本框 7"/>
          <p:cNvSpPr txBox="1"/>
          <p:nvPr/>
        </p:nvSpPr>
        <p:spPr>
          <a:xfrm>
            <a:off x="683382" y="1756465"/>
            <a:ext cx="3739408" cy="4111382"/>
          </a:xfrm>
          <a:prstGeom prst="rect">
            <a:avLst/>
          </a:prstGeom>
          <a:noFill/>
        </p:spPr>
        <p:txBody>
          <a:bodyPr wrap="square">
            <a:spAutoFit/>
          </a:bodyPr>
          <a:lstStyle/>
          <a:p>
            <a:pPr>
              <a:lnSpc>
                <a:spcPct val="150000"/>
              </a:lnSpc>
            </a:pPr>
            <a:r>
              <a:rPr lang="en-US" altLang="zh-CN" sz="1600" b="0" i="0" dirty="0">
                <a:effectLst/>
                <a:latin typeface="Times New Roman" panose="02020503050405090304" charset="0"/>
                <a:ea typeface="微软雅黑" panose="020B0503020204020204" pitchFamily="34" charset="-122"/>
              </a:rPr>
              <a:t>UI </a:t>
            </a:r>
            <a:r>
              <a:rPr lang="zh-CN" altLang="en-US" sz="1600" b="0" i="0" dirty="0">
                <a:effectLst/>
                <a:latin typeface="Times New Roman" panose="02020503050405090304" charset="0"/>
                <a:ea typeface="微软雅黑" panose="020B0503020204020204" pitchFamily="34" charset="-122"/>
              </a:rPr>
              <a:t>界面图像比常规文档图像具有更多的交互元素，如</a:t>
            </a:r>
            <a:r>
              <a:rPr lang="zh-CN" altLang="en-US" sz="1600" b="0" i="0" dirty="0">
                <a:solidFill>
                  <a:schemeClr val="accent4">
                    <a:lumMod val="75000"/>
                  </a:schemeClr>
                </a:solidFill>
                <a:effectLst/>
                <a:latin typeface="Times New Roman" panose="02020503050405090304" charset="0"/>
                <a:ea typeface="微软雅黑" panose="020B0503020204020204" pitchFamily="34" charset="-122"/>
              </a:rPr>
              <a:t>按钮、目录</a:t>
            </a:r>
            <a:r>
              <a:rPr lang="zh-CN" altLang="en-US" sz="1600" b="0" i="0" dirty="0">
                <a:effectLst/>
                <a:latin typeface="Times New Roman" panose="02020503050405090304" charset="0"/>
                <a:ea typeface="微软雅黑" panose="020B0503020204020204" pitchFamily="34" charset="-122"/>
              </a:rPr>
              <a:t>和</a:t>
            </a:r>
            <a:r>
              <a:rPr lang="zh-CN" altLang="en-US" sz="1600" b="0" i="0" dirty="0">
                <a:solidFill>
                  <a:schemeClr val="accent4">
                    <a:lumMod val="75000"/>
                  </a:schemeClr>
                </a:solidFill>
                <a:effectLst/>
                <a:latin typeface="Times New Roman" panose="02020503050405090304" charset="0"/>
                <a:ea typeface="微软雅黑" panose="020B0503020204020204" pitchFamily="34" charset="-122"/>
              </a:rPr>
              <a:t>链接</a:t>
            </a:r>
            <a:r>
              <a:rPr lang="zh-CN" altLang="en-US" sz="1600" b="0" i="0" dirty="0">
                <a:effectLst/>
                <a:latin typeface="Times New Roman" panose="02020503050405090304" charset="0"/>
                <a:ea typeface="微软雅黑" panose="020B0503020204020204" pitchFamily="34" charset="-122"/>
              </a:rPr>
              <a:t>。</a:t>
            </a:r>
            <a:endParaRPr lang="en-US" altLang="zh-CN" sz="1600" b="0" i="0" dirty="0">
              <a:effectLst/>
              <a:latin typeface="Times New Roman" panose="02020503050405090304" charset="0"/>
              <a:ea typeface="微软雅黑" panose="020B0503020204020204" pitchFamily="34" charset="-122"/>
            </a:endParaRPr>
          </a:p>
          <a:p>
            <a:pPr>
              <a:lnSpc>
                <a:spcPct val="150000"/>
              </a:lnSpc>
            </a:pPr>
            <a:endParaRPr lang="en-US" altLang="zh-CN" sz="1600" b="0" i="0" dirty="0">
              <a:effectLst/>
              <a:latin typeface="Times New Roman" panose="02020503050405090304" charset="0"/>
              <a:ea typeface="微软雅黑" panose="020B0503020204020204" pitchFamily="34" charset="-122"/>
            </a:endParaRPr>
          </a:p>
          <a:p>
            <a:pPr>
              <a:lnSpc>
                <a:spcPct val="150000"/>
              </a:lnSpc>
            </a:pPr>
            <a:r>
              <a:rPr lang="zh-CN" altLang="en-US" sz="1600" b="0" i="0" dirty="0">
                <a:effectLst/>
                <a:latin typeface="Times New Roman" panose="02020503050405090304" charset="0"/>
                <a:ea typeface="微软雅黑" panose="020B0503020204020204" pitchFamily="34" charset="-122"/>
              </a:rPr>
              <a:t>仅使用</a:t>
            </a:r>
            <a:r>
              <a:rPr lang="zh-CN" altLang="en-US" sz="1600" b="0" i="0" dirty="0">
                <a:solidFill>
                  <a:srgbClr val="FF0000"/>
                </a:solidFill>
                <a:effectLst/>
                <a:latin typeface="Times New Roman" panose="02020503050405090304" charset="0"/>
                <a:ea typeface="微软雅黑" panose="020B0503020204020204" pitchFamily="34" charset="-122"/>
              </a:rPr>
              <a:t>文本提示</a:t>
            </a:r>
            <a:r>
              <a:rPr lang="zh-CN" altLang="en-US" sz="1600" b="0" i="0" dirty="0">
                <a:effectLst/>
                <a:latin typeface="Times New Roman" panose="02020503050405090304" charset="0"/>
                <a:ea typeface="微软雅黑" panose="020B0503020204020204" pitchFamily="34" charset="-122"/>
              </a:rPr>
              <a:t>进行交互建模，无法准确获取这些网页元素的位置和内容，而且模型也很难对其进行推理，例如预测点击链接后的界面变化。</a:t>
            </a:r>
            <a:endParaRPr lang="zh-CN" altLang="en-US" sz="1600" b="0" i="0" dirty="0">
              <a:effectLst/>
              <a:latin typeface="Times New Roman" panose="02020503050405090304" charset="0"/>
              <a:ea typeface="微软雅黑" panose="020B0503020204020204" pitchFamily="34" charset="-122"/>
            </a:endParaRPr>
          </a:p>
          <a:p>
            <a:pPr>
              <a:lnSpc>
                <a:spcPct val="150000"/>
              </a:lnSpc>
            </a:pPr>
            <a:endParaRPr lang="en-US" altLang="zh-CN" sz="1600" dirty="0">
              <a:latin typeface="Times New Roman" panose="02020503050405090304" charset="0"/>
              <a:ea typeface="微软雅黑" panose="020B0503020204020204" pitchFamily="34" charset="-122"/>
            </a:endParaRPr>
          </a:p>
          <a:p>
            <a:pPr>
              <a:lnSpc>
                <a:spcPct val="150000"/>
              </a:lnSpc>
            </a:pPr>
            <a:r>
              <a:rPr lang="zh-CN" altLang="en-US" sz="1600" b="0" i="0" dirty="0">
                <a:effectLst/>
                <a:latin typeface="Times New Roman" panose="02020503050405090304" charset="0"/>
                <a:ea typeface="微软雅黑" panose="020B0503020204020204" pitchFamily="34" charset="-122"/>
              </a:rPr>
              <a:t>为了帮助模型更好地理解和推理网页界面，我们收集了</a:t>
            </a:r>
            <a:r>
              <a:rPr lang="zh-CN" altLang="en-US" sz="1600" b="0" i="0" dirty="0">
                <a:solidFill>
                  <a:schemeClr val="accent2">
                    <a:lumMod val="75000"/>
                  </a:schemeClr>
                </a:solidFill>
                <a:effectLst/>
                <a:latin typeface="Times New Roman" panose="02020503050405090304" charset="0"/>
                <a:ea typeface="微软雅黑" panose="020B0503020204020204" pitchFamily="34" charset="-122"/>
              </a:rPr>
              <a:t>大量的网页、</a:t>
            </a:r>
            <a:r>
              <a:rPr lang="en-US" altLang="zh-CN" sz="1600" b="0" i="0" dirty="0">
                <a:solidFill>
                  <a:schemeClr val="accent2">
                    <a:lumMod val="75000"/>
                  </a:schemeClr>
                </a:solidFill>
                <a:effectLst/>
                <a:latin typeface="Times New Roman" panose="02020503050405090304" charset="0"/>
                <a:ea typeface="微软雅黑" panose="020B0503020204020204" pitchFamily="34" charset="-122"/>
              </a:rPr>
              <a:t>PDF</a:t>
            </a:r>
            <a:r>
              <a:rPr lang="zh-CN" altLang="en-US" sz="1600" b="0" i="0" dirty="0">
                <a:solidFill>
                  <a:schemeClr val="accent2">
                    <a:lumMod val="75000"/>
                  </a:schemeClr>
                </a:solidFill>
                <a:effectLst/>
                <a:latin typeface="Times New Roman" panose="02020503050405090304" charset="0"/>
                <a:ea typeface="微软雅黑" panose="020B0503020204020204" pitchFamily="34" charset="-122"/>
              </a:rPr>
              <a:t>和图表图像数据集</a:t>
            </a:r>
            <a:r>
              <a:rPr lang="zh-CN" altLang="en-US" sz="1600" b="0" i="0" dirty="0">
                <a:effectLst/>
                <a:latin typeface="Times New Roman" panose="02020503050405090304" charset="0"/>
                <a:ea typeface="微软雅黑" panose="020B0503020204020204" pitchFamily="34" charset="-122"/>
              </a:rPr>
              <a:t>。</a:t>
            </a:r>
            <a:endParaRPr lang="en-US" altLang="zh-CN" sz="1600" b="0" i="0" dirty="0">
              <a:effectLst/>
              <a:latin typeface="Times New Roman" panose="02020503050405090304" charset="0"/>
              <a:ea typeface="微软雅黑" panose="020B0503020204020204" pitchFamily="34" charset="-122"/>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48779" y="678958"/>
            <a:ext cx="6154490" cy="5500083"/>
          </a:xfrm>
          <a:prstGeom prst="rect">
            <a:avLst/>
          </a:prstGeom>
          <a:noFill/>
          <a:effectLst>
            <a:glow rad="76200">
              <a:schemeClr val="accent1"/>
            </a:glow>
          </a:effectLst>
          <a:extLst>
            <a:ext uri="{909E8E84-426E-40DD-AFC4-6F175D3DCCD1}">
              <a14:hiddenFill xmlns:a14="http://schemas.microsoft.com/office/drawing/2010/main">
                <a:solidFill>
                  <a:srgbClr val="FFFFFF"/>
                </a:solidFill>
              </a14:hiddenFill>
            </a:ext>
          </a:extLst>
        </p:spPr>
      </p:pic>
      <p:sp>
        <p:nvSpPr>
          <p:cNvPr id="2" name="椭圆 1"/>
          <p:cNvSpPr/>
          <p:nvPr/>
        </p:nvSpPr>
        <p:spPr>
          <a:xfrm>
            <a:off x="10625671" y="678958"/>
            <a:ext cx="489634" cy="444326"/>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flipH="1" flipV="1">
            <a:off x="9541823" y="237506"/>
            <a:ext cx="1260435" cy="441452"/>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文本框 10"/>
          <p:cNvSpPr txBox="1"/>
          <p:nvPr/>
        </p:nvSpPr>
        <p:spPr>
          <a:xfrm>
            <a:off x="8967354" y="49966"/>
            <a:ext cx="705098" cy="338554"/>
          </a:xfrm>
          <a:prstGeom prst="rect">
            <a:avLst/>
          </a:prstGeom>
          <a:noFill/>
        </p:spPr>
        <p:txBody>
          <a:bodyPr wrap="square">
            <a:spAutoFit/>
          </a:bodyPr>
          <a:lstStyle/>
          <a:p>
            <a:r>
              <a:rPr lang="zh-CN" altLang="en-US" sz="1600" b="0" i="0" dirty="0">
                <a:solidFill>
                  <a:schemeClr val="accent4">
                    <a:lumMod val="75000"/>
                  </a:schemeClr>
                </a:solidFill>
                <a:effectLst/>
                <a:latin typeface="Times New Roman" panose="02020503050405090304" charset="0"/>
                <a:ea typeface="微软雅黑" panose="020B0503020204020204" pitchFamily="34" charset="-122"/>
              </a:rPr>
              <a:t>按钮</a:t>
            </a:r>
            <a:endParaRPr lang="zh-CN" altLang="en-US" sz="1600" dirty="0"/>
          </a:p>
        </p:txBody>
      </p:sp>
      <p:sp>
        <p:nvSpPr>
          <p:cNvPr id="12" name="椭圆 11"/>
          <p:cNvSpPr/>
          <p:nvPr/>
        </p:nvSpPr>
        <p:spPr>
          <a:xfrm>
            <a:off x="9541823" y="2440464"/>
            <a:ext cx="1769424" cy="1181509"/>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flipV="1">
            <a:off x="10750687" y="3591430"/>
            <a:ext cx="821817" cy="665874"/>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文本框 16"/>
          <p:cNvSpPr txBox="1"/>
          <p:nvPr/>
        </p:nvSpPr>
        <p:spPr>
          <a:xfrm>
            <a:off x="11356281" y="4313114"/>
            <a:ext cx="829789" cy="369332"/>
          </a:xfrm>
          <a:prstGeom prst="rect">
            <a:avLst/>
          </a:prstGeom>
          <a:noFill/>
        </p:spPr>
        <p:txBody>
          <a:bodyPr wrap="square">
            <a:spAutoFit/>
          </a:bodyPr>
          <a:lstStyle/>
          <a:p>
            <a:r>
              <a:rPr lang="zh-CN" altLang="en-US" dirty="0">
                <a:solidFill>
                  <a:schemeClr val="accent4">
                    <a:lumMod val="75000"/>
                  </a:schemeClr>
                </a:solidFill>
                <a:latin typeface="Times New Roman" panose="02020503050405090304" charset="0"/>
                <a:ea typeface="微软雅黑" panose="020B0503020204020204" pitchFamily="34" charset="-122"/>
              </a:rPr>
              <a:t>链接</a:t>
            </a:r>
            <a:endParaRPr lang="zh-CN" altLang="en-US" dirty="0"/>
          </a:p>
        </p:txBody>
      </p:sp>
      <p:sp>
        <p:nvSpPr>
          <p:cNvPr id="18" name="椭圆 17"/>
          <p:cNvSpPr/>
          <p:nvPr/>
        </p:nvSpPr>
        <p:spPr>
          <a:xfrm>
            <a:off x="8244528" y="678958"/>
            <a:ext cx="489634" cy="444326"/>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flipH="1" flipV="1">
            <a:off x="7160680" y="237506"/>
            <a:ext cx="1260435" cy="44145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文本框 19"/>
          <p:cNvSpPr txBox="1"/>
          <p:nvPr/>
        </p:nvSpPr>
        <p:spPr>
          <a:xfrm>
            <a:off x="6586211" y="49966"/>
            <a:ext cx="705098" cy="338554"/>
          </a:xfrm>
          <a:prstGeom prst="rect">
            <a:avLst/>
          </a:prstGeom>
          <a:noFill/>
        </p:spPr>
        <p:txBody>
          <a:bodyPr wrap="square">
            <a:spAutoFit/>
          </a:bodyPr>
          <a:lstStyle/>
          <a:p>
            <a:r>
              <a:rPr lang="zh-CN" altLang="en-US" sz="1600" b="0" i="0" dirty="0">
                <a:solidFill>
                  <a:schemeClr val="accent4">
                    <a:lumMod val="75000"/>
                  </a:schemeClr>
                </a:solidFill>
                <a:effectLst/>
                <a:latin typeface="Times New Roman" panose="02020503050405090304" charset="0"/>
                <a:ea typeface="微软雅黑" panose="020B0503020204020204" pitchFamily="34" charset="-122"/>
              </a:rPr>
              <a:t>目录</a:t>
            </a:r>
            <a:endParaRPr lang="zh-CN" altLang="en-US" sz="1600" dirty="0"/>
          </a:p>
        </p:txBody>
      </p:sp>
      <p:sp>
        <p:nvSpPr>
          <p:cNvPr id="21" name="椭圆 20"/>
          <p:cNvSpPr/>
          <p:nvPr/>
        </p:nvSpPr>
        <p:spPr>
          <a:xfrm>
            <a:off x="9522910" y="4991195"/>
            <a:ext cx="1592395" cy="602084"/>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9850582" y="5593281"/>
            <a:ext cx="457201" cy="82533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文本框 25"/>
          <p:cNvSpPr txBox="1"/>
          <p:nvPr/>
        </p:nvSpPr>
        <p:spPr>
          <a:xfrm>
            <a:off x="9435687" y="6455828"/>
            <a:ext cx="829789" cy="369332"/>
          </a:xfrm>
          <a:prstGeom prst="rect">
            <a:avLst/>
          </a:prstGeom>
          <a:noFill/>
        </p:spPr>
        <p:txBody>
          <a:bodyPr wrap="square">
            <a:spAutoFit/>
          </a:bodyPr>
          <a:lstStyle/>
          <a:p>
            <a:r>
              <a:rPr lang="zh-CN" altLang="en-US" dirty="0">
                <a:solidFill>
                  <a:schemeClr val="accent4">
                    <a:lumMod val="75000"/>
                  </a:schemeClr>
                </a:solidFill>
                <a:latin typeface="Times New Roman" panose="02020503050405090304" charset="0"/>
                <a:ea typeface="微软雅黑" panose="020B0503020204020204" pitchFamily="34" charset="-122"/>
              </a:rPr>
              <a:t>链接</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0400" y="1650744"/>
            <a:ext cx="5607338" cy="4369025"/>
          </a:xfrm>
          <a:prstGeom prst="rect">
            <a:avLst/>
          </a:prstGeom>
        </p:spPr>
      </p:pic>
      <p:sp>
        <p:nvSpPr>
          <p:cNvPr id="10" name="文本框 9"/>
          <p:cNvSpPr txBox="1"/>
          <p:nvPr/>
        </p:nvSpPr>
        <p:spPr>
          <a:xfrm>
            <a:off x="6214299" y="917623"/>
            <a:ext cx="5209763" cy="4984750"/>
          </a:xfrm>
          <a:prstGeom prst="rect">
            <a:avLst/>
          </a:prstGeom>
          <a:noFill/>
        </p:spPr>
        <p:txBody>
          <a:bodyPr wrap="square" rtlCol="0">
            <a:spAutoFit/>
          </a:bodyPr>
          <a:lstStyle/>
          <a:p>
            <a:pPr>
              <a:lnSpc>
                <a:spcPct val="150000"/>
              </a:lnSpc>
            </a:pPr>
            <a:r>
              <a:rPr lang="zh-CN" altLang="en-US" sz="1400" b="1" dirty="0">
                <a:solidFill>
                  <a:schemeClr val="accent1">
                    <a:lumMod val="75000"/>
                  </a:schemeClr>
                </a:solidFill>
                <a:effectLst/>
                <a:latin typeface="Times New Roman" panose="02020503050405090304" charset="0"/>
                <a:ea typeface="微软雅黑" panose="020B0503020204020204" pitchFamily="34" charset="-122"/>
              </a:rPr>
              <a:t>屏幕</a:t>
            </a:r>
            <a:r>
              <a:rPr lang="en-US" altLang="zh-CN" sz="1400" b="1" dirty="0">
                <a:solidFill>
                  <a:schemeClr val="accent1">
                    <a:lumMod val="75000"/>
                  </a:schemeClr>
                </a:solidFill>
                <a:effectLst/>
                <a:latin typeface="Times New Roman" panose="02020503050405090304" charset="0"/>
                <a:ea typeface="微软雅黑" panose="020B0503020204020204" pitchFamily="34" charset="-122"/>
              </a:rPr>
              <a:t>UI</a:t>
            </a:r>
            <a:r>
              <a:rPr lang="zh-CN" altLang="en-US" sz="1400" b="1" dirty="0">
                <a:solidFill>
                  <a:schemeClr val="accent1">
                    <a:lumMod val="75000"/>
                  </a:schemeClr>
                </a:solidFill>
                <a:effectLst/>
                <a:latin typeface="Times New Roman" panose="02020503050405090304" charset="0"/>
                <a:ea typeface="微软雅黑" panose="020B0503020204020204" pitchFamily="34" charset="-122"/>
              </a:rPr>
              <a:t>相关数据 </a:t>
            </a:r>
            <a:endParaRPr lang="en-US" altLang="zh-CN" sz="1400" b="1" dirty="0">
              <a:solidFill>
                <a:schemeClr val="accent1">
                  <a:lumMod val="75000"/>
                </a:schemeClr>
              </a:solidFill>
              <a:effectLst/>
              <a:latin typeface="Times New Roman" panose="02020503050405090304" charset="0"/>
              <a:ea typeface="微软雅黑" panose="020B0503020204020204" pitchFamily="34" charset="-122"/>
            </a:endParaRPr>
          </a:p>
          <a:p>
            <a:pPr>
              <a:lnSpc>
                <a:spcPct val="150000"/>
              </a:lnSpc>
            </a:pPr>
            <a:r>
              <a:rPr lang="zh-CN" altLang="en-US" sz="1400" b="0" i="0" dirty="0">
                <a:effectLst/>
                <a:latin typeface="Times New Roman" panose="02020503050405090304" charset="0"/>
              </a:rPr>
              <a:t>屏幕 </a:t>
            </a:r>
            <a:r>
              <a:rPr lang="en-US" altLang="zh-CN" sz="1400" b="0" i="0" dirty="0">
                <a:effectLst/>
                <a:latin typeface="Times New Roman" panose="02020503050405090304" charset="0"/>
              </a:rPr>
              <a:t>UI </a:t>
            </a:r>
            <a:r>
              <a:rPr lang="zh-CN" altLang="en-US" sz="1400" b="0" i="0" dirty="0">
                <a:effectLst/>
                <a:latin typeface="Times New Roman" panose="02020503050405090304" charset="0"/>
              </a:rPr>
              <a:t>相关数据侧重于网页的布局和内容，利用 </a:t>
            </a:r>
            <a:r>
              <a:rPr lang="en-US" altLang="zh-CN" sz="1400" b="0" i="0" dirty="0">
                <a:effectLst/>
                <a:latin typeface="Times New Roman" panose="02020503050405090304" charset="0"/>
              </a:rPr>
              <a:t>OCR </a:t>
            </a:r>
            <a:r>
              <a:rPr lang="zh-CN" altLang="en-US" sz="1400" b="0" i="0" dirty="0">
                <a:effectLst/>
                <a:latin typeface="Times New Roman" panose="02020503050405090304" charset="0"/>
              </a:rPr>
              <a:t>技术提取文本并生成视觉提示，帮助模型理解屏幕元素的语义和功能。</a:t>
            </a:r>
            <a:endParaRPr lang="en-US" altLang="zh-CN" sz="1400" dirty="0">
              <a:latin typeface="Times New Roman" panose="02020503050405090304" charset="0"/>
              <a:ea typeface="微软雅黑" panose="020B0503020204020204" pitchFamily="34" charset="-122"/>
            </a:endParaRPr>
          </a:p>
          <a:p>
            <a:pPr>
              <a:lnSpc>
                <a:spcPct val="150000"/>
              </a:lnSpc>
            </a:pPr>
            <a:r>
              <a:rPr lang="en-US" altLang="zh-CN" sz="1400" dirty="0">
                <a:solidFill>
                  <a:schemeClr val="accent2">
                    <a:lumMod val="75000"/>
                  </a:schemeClr>
                </a:solidFill>
                <a:latin typeface="Times New Roman" panose="02020503050405090304" charset="0"/>
                <a:ea typeface="微软雅黑" panose="020B0503020204020204" pitchFamily="34" charset="-122"/>
              </a:rPr>
              <a:t>Websight</a:t>
            </a:r>
            <a:r>
              <a:rPr lang="zh-CN" altLang="en-US" sz="1400" dirty="0">
                <a:solidFill>
                  <a:schemeClr val="accent2">
                    <a:lumMod val="75000"/>
                  </a:schemeClr>
                </a:solidFill>
                <a:latin typeface="Times New Roman" panose="02020503050405090304" charset="0"/>
                <a:ea typeface="微软雅黑" panose="020B0503020204020204" pitchFamily="34" charset="-122"/>
              </a:rPr>
              <a:t>、</a:t>
            </a:r>
            <a:r>
              <a:rPr lang="en-US" altLang="zh-CN" sz="1400" dirty="0">
                <a:solidFill>
                  <a:schemeClr val="accent2">
                    <a:lumMod val="75000"/>
                  </a:schemeClr>
                </a:solidFill>
                <a:latin typeface="Times New Roman" panose="02020503050405090304" charset="0"/>
                <a:ea typeface="微软雅黑" panose="020B0503020204020204" pitchFamily="34" charset="-122"/>
              </a:rPr>
              <a:t>Webui-7kbal</a:t>
            </a:r>
            <a:r>
              <a:rPr lang="zh-CN" altLang="en-US" sz="1400" dirty="0">
                <a:solidFill>
                  <a:schemeClr val="accent2">
                    <a:lumMod val="75000"/>
                  </a:schemeClr>
                </a:solidFill>
                <a:latin typeface="Times New Roman" panose="02020503050405090304" charset="0"/>
                <a:ea typeface="微软雅黑" panose="020B0503020204020204" pitchFamily="34" charset="-122"/>
              </a:rPr>
              <a:t>、</a:t>
            </a:r>
            <a:r>
              <a:rPr lang="en-US" altLang="zh-CN" sz="1400" dirty="0">
                <a:solidFill>
                  <a:schemeClr val="accent2">
                    <a:lumMod val="75000"/>
                  </a:schemeClr>
                </a:solidFill>
                <a:latin typeface="Times New Roman" panose="02020503050405090304" charset="0"/>
                <a:ea typeface="微软雅黑" panose="020B0503020204020204" pitchFamily="34" charset="-122"/>
              </a:rPr>
              <a:t>Web2Code</a:t>
            </a:r>
            <a:r>
              <a:rPr lang="zh-CN" altLang="en-US" sz="1400" dirty="0">
                <a:solidFill>
                  <a:schemeClr val="accent2">
                    <a:lumMod val="75000"/>
                  </a:schemeClr>
                </a:solidFill>
                <a:latin typeface="Times New Roman" panose="02020503050405090304" charset="0"/>
                <a:ea typeface="微软雅黑" panose="020B0503020204020204" pitchFamily="34" charset="-122"/>
              </a:rPr>
              <a:t>、</a:t>
            </a:r>
            <a:r>
              <a:rPr lang="en-US" altLang="zh-CN" sz="1400" dirty="0">
                <a:solidFill>
                  <a:schemeClr val="accent2">
                    <a:lumMod val="75000"/>
                  </a:schemeClr>
                </a:solidFill>
                <a:latin typeface="Times New Roman" panose="02020503050405090304" charset="0"/>
                <a:ea typeface="微软雅黑" panose="020B0503020204020204" pitchFamily="34" charset="-122"/>
              </a:rPr>
              <a:t>ScreenQA</a:t>
            </a:r>
            <a:r>
              <a:rPr lang="zh-CN" altLang="en-US" sz="1400" dirty="0">
                <a:latin typeface="Times New Roman" panose="02020503050405090304" charset="0"/>
                <a:ea typeface="微软雅黑" panose="020B0503020204020204" pitchFamily="34" charset="-122"/>
              </a:rPr>
              <a:t>等</a:t>
            </a:r>
            <a:endParaRPr lang="en-US" altLang="zh-CN" sz="1400" dirty="0">
              <a:latin typeface="Times New Roman" panose="02020503050405090304" charset="0"/>
              <a:ea typeface="微软雅黑" panose="020B0503020204020204" pitchFamily="34" charset="-122"/>
            </a:endParaRPr>
          </a:p>
          <a:p>
            <a:pPr marL="285750" indent="-285750">
              <a:lnSpc>
                <a:spcPct val="150000"/>
              </a:lnSpc>
              <a:buFont typeface="Arial" panose="020B0604020202090204" pitchFamily="34" charset="0"/>
              <a:buChar char="•"/>
            </a:pPr>
            <a:endParaRPr lang="en-US" altLang="zh-CN" sz="1600" dirty="0">
              <a:latin typeface="Times New Roman" panose="02020503050405090304" charset="0"/>
              <a:ea typeface="微软雅黑" panose="020B0503020204020204" pitchFamily="34" charset="-122"/>
            </a:endParaRPr>
          </a:p>
          <a:p>
            <a:pPr>
              <a:lnSpc>
                <a:spcPct val="150000"/>
              </a:lnSpc>
            </a:pPr>
            <a:r>
              <a:rPr lang="zh-CN" altLang="en-US" sz="1400" b="1" dirty="0">
                <a:solidFill>
                  <a:schemeClr val="accent1">
                    <a:lumMod val="75000"/>
                  </a:schemeClr>
                </a:solidFill>
                <a:effectLst/>
                <a:latin typeface="Times New Roman" panose="02020503050405090304" charset="0"/>
                <a:ea typeface="微软雅黑" panose="020B0503020204020204" pitchFamily="34" charset="-122"/>
              </a:rPr>
              <a:t>文档内容和布局相关数据</a:t>
            </a:r>
            <a:endParaRPr lang="en-US" altLang="zh-CN" sz="1400" b="1" dirty="0">
              <a:solidFill>
                <a:schemeClr val="accent1">
                  <a:lumMod val="75000"/>
                </a:schemeClr>
              </a:solidFill>
              <a:latin typeface="Times New Roman" panose="02020503050405090304" charset="0"/>
              <a:ea typeface="微软雅黑" panose="020B0503020204020204" pitchFamily="34" charset="-122"/>
            </a:endParaRPr>
          </a:p>
          <a:p>
            <a:pPr>
              <a:lnSpc>
                <a:spcPct val="150000"/>
              </a:lnSpc>
            </a:pPr>
            <a:r>
              <a:rPr lang="zh-CN" altLang="en-US" sz="1400" b="0" i="0" dirty="0">
                <a:effectLst/>
                <a:latin typeface="Times New Roman" panose="02020503050405090304" charset="0"/>
              </a:rPr>
              <a:t>这些数据侧重于分析文档的结构和内容，与网页布局检测类似，但更强调层次结构和语义推理。</a:t>
            </a:r>
            <a:endParaRPr lang="en-US" altLang="zh-CN" sz="1600" i="0" dirty="0">
              <a:effectLst/>
              <a:latin typeface="Times New Roman" panose="02020503050405090304" charset="0"/>
              <a:ea typeface="微软雅黑" panose="020B0503020204020204" pitchFamily="34" charset="-122"/>
            </a:endParaRPr>
          </a:p>
          <a:p>
            <a:pPr>
              <a:lnSpc>
                <a:spcPct val="150000"/>
              </a:lnSpc>
            </a:pPr>
            <a:r>
              <a:rPr lang="en-US" altLang="zh-CN" sz="1400" dirty="0">
                <a:solidFill>
                  <a:schemeClr val="accent2">
                    <a:lumMod val="75000"/>
                  </a:schemeClr>
                </a:solidFill>
                <a:latin typeface="Times New Roman" panose="02020503050405090304" charset="0"/>
                <a:ea typeface="微软雅黑" panose="020B0503020204020204" pitchFamily="34" charset="-122"/>
              </a:rPr>
              <a:t>PDF-Eng-Image-50k</a:t>
            </a:r>
            <a:r>
              <a:rPr lang="zh-CN" altLang="en-US" sz="1400" dirty="0">
                <a:solidFill>
                  <a:schemeClr val="accent2">
                    <a:lumMod val="75000"/>
                  </a:schemeClr>
                </a:solidFill>
                <a:latin typeface="Times New Roman" panose="02020503050405090304" charset="0"/>
                <a:ea typeface="微软雅黑" panose="020B0503020204020204" pitchFamily="34" charset="-122"/>
              </a:rPr>
              <a:t>、</a:t>
            </a:r>
            <a:r>
              <a:rPr lang="en-US" altLang="zh-CN" sz="1400" dirty="0">
                <a:solidFill>
                  <a:schemeClr val="accent2">
                    <a:lumMod val="75000"/>
                  </a:schemeClr>
                </a:solidFill>
                <a:latin typeface="Times New Roman" panose="02020503050405090304" charset="0"/>
                <a:ea typeface="微软雅黑" panose="020B0503020204020204" pitchFamily="34" charset="-122"/>
              </a:rPr>
              <a:t>IDL-Image-100k</a:t>
            </a:r>
            <a:r>
              <a:rPr lang="zh-CN" altLang="en-US" sz="1400" dirty="0">
                <a:solidFill>
                  <a:schemeClr val="accent2">
                    <a:lumMod val="75000"/>
                  </a:schemeClr>
                </a:solidFill>
                <a:latin typeface="Times New Roman" panose="02020503050405090304" charset="0"/>
                <a:ea typeface="微软雅黑" panose="020B0503020204020204" pitchFamily="34" charset="-122"/>
              </a:rPr>
              <a:t>、</a:t>
            </a:r>
            <a:r>
              <a:rPr lang="en-US" altLang="zh-CN" sz="1400" i="0" dirty="0">
                <a:solidFill>
                  <a:schemeClr val="accent2">
                    <a:lumMod val="75000"/>
                  </a:schemeClr>
                </a:solidFill>
                <a:effectLst/>
                <a:latin typeface="Times New Roman" panose="02020503050405090304" charset="0"/>
              </a:rPr>
              <a:t>DocLocal4k</a:t>
            </a:r>
            <a:r>
              <a:rPr lang="zh-CN" altLang="en-US" sz="1400" i="0" dirty="0">
                <a:solidFill>
                  <a:schemeClr val="accent2">
                    <a:lumMod val="75000"/>
                  </a:schemeClr>
                </a:solidFill>
                <a:effectLst/>
                <a:latin typeface="Times New Roman" panose="02020503050405090304" charset="0"/>
              </a:rPr>
              <a:t>、</a:t>
            </a:r>
            <a:r>
              <a:rPr lang="en-US" altLang="zh-CN" sz="1400" i="0" dirty="0">
                <a:solidFill>
                  <a:schemeClr val="accent2">
                    <a:lumMod val="75000"/>
                  </a:schemeClr>
                </a:solidFill>
                <a:effectLst/>
                <a:latin typeface="Times New Roman" panose="02020503050405090304" charset="0"/>
              </a:rPr>
              <a:t>DocReason25k</a:t>
            </a:r>
            <a:r>
              <a:rPr lang="zh-CN" altLang="en-US" sz="1400" dirty="0">
                <a:solidFill>
                  <a:schemeClr val="accent2">
                    <a:lumMod val="75000"/>
                  </a:schemeClr>
                </a:solidFill>
                <a:latin typeface="Times New Roman" panose="02020503050405090304" charset="0"/>
                <a:ea typeface="微软雅黑" panose="020B0503020204020204" pitchFamily="34" charset="-122"/>
              </a:rPr>
              <a:t> 、</a:t>
            </a:r>
            <a:r>
              <a:rPr lang="en-US" altLang="zh-CN" sz="1400" i="0" dirty="0">
                <a:solidFill>
                  <a:schemeClr val="accent2">
                    <a:lumMod val="75000"/>
                  </a:schemeClr>
                </a:solidFill>
                <a:effectLst/>
                <a:latin typeface="Times New Roman" panose="02020503050405090304" charset="0"/>
              </a:rPr>
              <a:t> CORD-V2</a:t>
            </a:r>
            <a:r>
              <a:rPr lang="zh-CN" altLang="en-US" sz="1400" i="0" dirty="0">
                <a:effectLst/>
                <a:latin typeface="Inter"/>
              </a:rPr>
              <a:t>等</a:t>
            </a:r>
            <a:endParaRPr lang="en-US" altLang="zh-CN" sz="1400" dirty="0">
              <a:latin typeface="Times New Roman" panose="02020503050405090304" charset="0"/>
              <a:ea typeface="微软雅黑" panose="020B0503020204020204" pitchFamily="34" charset="-122"/>
            </a:endParaRPr>
          </a:p>
          <a:p>
            <a:pPr>
              <a:lnSpc>
                <a:spcPct val="150000"/>
              </a:lnSpc>
            </a:pPr>
            <a:endParaRPr lang="en-US" altLang="zh-CN" sz="1400" b="1" dirty="0">
              <a:solidFill>
                <a:schemeClr val="accent2">
                  <a:lumMod val="75000"/>
                </a:schemeClr>
              </a:solidFill>
              <a:latin typeface="Times New Roman" panose="02020503050405090304" charset="0"/>
              <a:ea typeface="微软雅黑" panose="020B0503020204020204" pitchFamily="34" charset="-122"/>
            </a:endParaRPr>
          </a:p>
          <a:p>
            <a:pPr>
              <a:lnSpc>
                <a:spcPct val="150000"/>
              </a:lnSpc>
            </a:pPr>
            <a:r>
              <a:rPr lang="zh-CN" altLang="en-US" sz="1400" b="1" dirty="0">
                <a:solidFill>
                  <a:schemeClr val="accent1">
                    <a:lumMod val="75000"/>
                  </a:schemeClr>
                </a:solidFill>
                <a:latin typeface="Times New Roman" panose="02020503050405090304" charset="0"/>
                <a:ea typeface="微软雅黑" panose="020B0503020204020204" pitchFamily="34" charset="-122"/>
              </a:rPr>
              <a:t>其他数据 </a:t>
            </a:r>
            <a:endParaRPr lang="en-US" altLang="zh-CN" sz="1400" b="1" dirty="0">
              <a:solidFill>
                <a:schemeClr val="accent1">
                  <a:lumMod val="75000"/>
                </a:schemeClr>
              </a:solidFill>
              <a:latin typeface="Times New Roman" panose="02020503050405090304" charset="0"/>
              <a:ea typeface="微软雅黑" panose="020B0503020204020204" pitchFamily="34" charset="-122"/>
            </a:endParaRPr>
          </a:p>
          <a:p>
            <a:pPr>
              <a:lnSpc>
                <a:spcPct val="150000"/>
              </a:lnSpc>
            </a:pPr>
            <a:r>
              <a:rPr lang="zh-CN" altLang="en-US" sz="1400" b="0" i="0" dirty="0">
                <a:effectLst/>
                <a:latin typeface="Inter"/>
              </a:rPr>
              <a:t>通用数据侧重于与网页或文档不太相关的任务，主要用于通用问答训练。</a:t>
            </a:r>
            <a:endParaRPr lang="en-US" altLang="zh-CN" sz="1400" b="0" i="0" dirty="0">
              <a:effectLst/>
              <a:latin typeface="Inter"/>
            </a:endParaRPr>
          </a:p>
          <a:p>
            <a:pPr>
              <a:lnSpc>
                <a:spcPct val="150000"/>
              </a:lnSpc>
            </a:pPr>
            <a:r>
              <a:rPr lang="en-US" altLang="zh-CN" sz="1400" b="0" i="0" dirty="0">
                <a:solidFill>
                  <a:schemeClr val="accent2">
                    <a:lumMod val="75000"/>
                  </a:schemeClr>
                </a:solidFill>
                <a:effectLst/>
                <a:latin typeface="Times New Roman Regular" panose="02020503050405090304" charset="0"/>
                <a:cs typeface="Times New Roman Regular" panose="02020503050405090304" charset="0"/>
              </a:rPr>
              <a:t>Bunny </a:t>
            </a:r>
            <a:r>
              <a:rPr lang="zh-CN" altLang="en-US" sz="1400" dirty="0">
                <a:solidFill>
                  <a:schemeClr val="accent2">
                    <a:lumMod val="75000"/>
                  </a:schemeClr>
                </a:solidFill>
                <a:latin typeface="Times New Roman Regular" panose="02020503050405090304" charset="0"/>
                <a:cs typeface="Times New Roman Regular" panose="02020503050405090304" charset="0"/>
              </a:rPr>
              <a:t>、</a:t>
            </a:r>
            <a:r>
              <a:rPr lang="zh-CN" altLang="en-US" sz="1400" b="0" i="0" dirty="0">
                <a:solidFill>
                  <a:schemeClr val="accent2">
                    <a:lumMod val="75000"/>
                  </a:schemeClr>
                </a:solidFill>
                <a:effectLst/>
                <a:latin typeface="Times New Roman Regular" panose="02020503050405090304" charset="0"/>
                <a:cs typeface="Times New Roman Regular" panose="02020503050405090304" charset="0"/>
              </a:rPr>
              <a:t> </a:t>
            </a:r>
            <a:r>
              <a:rPr lang="en-US" altLang="zh-CN" sz="1400" b="0" i="0" dirty="0">
                <a:solidFill>
                  <a:schemeClr val="accent2">
                    <a:lumMod val="75000"/>
                  </a:schemeClr>
                </a:solidFill>
                <a:effectLst/>
                <a:latin typeface="Times New Roman Regular" panose="02020503050405090304" charset="0"/>
                <a:cs typeface="Times New Roman Regular" panose="02020503050405090304" charset="0"/>
              </a:rPr>
              <a:t>LLaVAR-Instruct16k</a:t>
            </a:r>
            <a:r>
              <a:rPr lang="zh-CN" altLang="en-US" sz="1400" b="0" i="0" dirty="0">
                <a:effectLst/>
                <a:latin typeface="Inter"/>
              </a:rPr>
              <a:t>等</a:t>
            </a:r>
            <a:endParaRPr lang="zh-CN" altLang="en-US" sz="1400" dirty="0">
              <a:latin typeface="Times New Roman" panose="02020503050405090304" charset="0"/>
              <a:ea typeface="微软雅黑" panose="020B0503020204020204" pitchFamily="34" charset="-122"/>
            </a:endParaRPr>
          </a:p>
        </p:txBody>
      </p:sp>
      <p:sp>
        <p:nvSpPr>
          <p:cNvPr id="9" name="Title 5"/>
          <p:cNvSpPr>
            <a:spLocks noGrp="1"/>
          </p:cNvSpPr>
          <p:nvPr>
            <p:ph type="title"/>
          </p:nvPr>
        </p:nvSpPr>
        <p:spPr>
          <a:xfrm>
            <a:off x="528451" y="344383"/>
            <a:ext cx="3537527" cy="678377"/>
          </a:xfrm>
        </p:spPr>
        <p:txBody>
          <a:bodyPr/>
          <a:lstStyle/>
          <a:p>
            <a:r>
              <a:rPr lang="en-US" dirty="0"/>
              <a:t>3.</a:t>
            </a:r>
            <a:r>
              <a:rPr lang="zh-CN" altLang="en-US" dirty="0"/>
              <a:t>论文主要工作</a:t>
            </a:r>
            <a:endParaRPr lang="zh-CN" altLang="en-US" dirty="0"/>
          </a:p>
        </p:txBody>
      </p:sp>
      <p:sp>
        <p:nvSpPr>
          <p:cNvPr id="11" name="Title 3"/>
          <p:cNvSpPr txBox="1"/>
          <p:nvPr/>
        </p:nvSpPr>
        <p:spPr>
          <a:xfrm>
            <a:off x="528451" y="917623"/>
            <a:ext cx="1929742" cy="522514"/>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3.1 </a:t>
            </a:r>
            <a:r>
              <a:rPr lang="zh-CN" altLang="en-US" sz="1600" dirty="0"/>
              <a:t>视觉提示工程</a:t>
            </a:r>
            <a:endParaRPr lang="zh-CN" alt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80082" y="1158228"/>
            <a:ext cx="4772722" cy="4892675"/>
          </a:xfrm>
          <a:prstGeom prst="rect">
            <a:avLst/>
          </a:prstGeom>
          <a:noFill/>
        </p:spPr>
        <p:txBody>
          <a:bodyPr wrap="square" rtlCol="0">
            <a:spAutoFit/>
          </a:bodyPr>
          <a:lstStyle/>
          <a:p>
            <a:pPr>
              <a:lnSpc>
                <a:spcPct val="150000"/>
              </a:lnSpc>
            </a:pPr>
            <a:r>
              <a:rPr lang="zh-CN" altLang="en-US" b="1" dirty="0">
                <a:solidFill>
                  <a:schemeClr val="accent2">
                    <a:lumMod val="75000"/>
                  </a:schemeClr>
                </a:solidFill>
                <a:effectLst/>
                <a:latin typeface="Times New Roman" panose="02020503050405090304" charset="0"/>
                <a:ea typeface="微软雅黑" panose="020B0503020204020204" pitchFamily="34" charset="-122"/>
              </a:rPr>
              <a:t>视觉提示</a:t>
            </a:r>
            <a:endParaRPr lang="en-US" altLang="zh-CN" b="1" dirty="0">
              <a:solidFill>
                <a:schemeClr val="accent2">
                  <a:lumMod val="75000"/>
                </a:schemeClr>
              </a:solidFill>
              <a:effectLst/>
              <a:latin typeface="Times New Roman" panose="02020503050405090304" charset="0"/>
              <a:ea typeface="微软雅黑" panose="020B0503020204020204" pitchFamily="34" charset="-122"/>
            </a:endParaRPr>
          </a:p>
          <a:p>
            <a:pPr>
              <a:lnSpc>
                <a:spcPct val="150000"/>
              </a:lnSpc>
            </a:pPr>
            <a:r>
              <a:rPr lang="zh-CN" altLang="en-US" sz="1600" b="1" dirty="0">
                <a:latin typeface="Times New Roman" panose="02020503050405090304" charset="0"/>
                <a:ea typeface="微软雅黑" panose="020B0503020204020204" pitchFamily="34" charset="-122"/>
              </a:rPr>
              <a:t>网页标注</a:t>
            </a:r>
            <a:endParaRPr lang="en-US" altLang="zh-CN" sz="1600" b="1" dirty="0">
              <a:latin typeface="Times New Roman" panose="02020503050405090304" charset="0"/>
              <a:ea typeface="微软雅黑" panose="020B0503020204020204" pitchFamily="34" charset="-122"/>
            </a:endParaRPr>
          </a:p>
          <a:p>
            <a:pPr>
              <a:lnSpc>
                <a:spcPct val="150000"/>
              </a:lnSpc>
            </a:pPr>
            <a:r>
              <a:rPr lang="zh-CN" altLang="en-US" sz="1400" b="0" i="0" dirty="0">
                <a:effectLst/>
                <a:latin typeface="Times New Roman" panose="02020503050405090304" charset="0"/>
              </a:rPr>
              <a:t>本研究提出了一种自动化方法，结合图像处理和光学字符识别</a:t>
            </a:r>
            <a:r>
              <a:rPr lang="zh-CN" altLang="en-US" sz="1400" b="0" i="0" dirty="0">
                <a:solidFill>
                  <a:schemeClr val="accent3">
                    <a:lumMod val="75000"/>
                  </a:schemeClr>
                </a:solidFill>
                <a:effectLst/>
                <a:latin typeface="Times New Roman" panose="02020503050405090304" charset="0"/>
              </a:rPr>
              <a:t>（</a:t>
            </a:r>
            <a:r>
              <a:rPr lang="en-US" altLang="zh-CN" sz="1400" b="0" i="0" dirty="0">
                <a:solidFill>
                  <a:schemeClr val="accent3">
                    <a:lumMod val="75000"/>
                  </a:schemeClr>
                </a:solidFill>
                <a:effectLst/>
                <a:latin typeface="Times New Roman" panose="02020503050405090304" charset="0"/>
              </a:rPr>
              <a:t>OCR</a:t>
            </a:r>
            <a:r>
              <a:rPr lang="zh-CN" altLang="en-US" sz="1400" b="0" i="0" dirty="0">
                <a:solidFill>
                  <a:schemeClr val="accent3">
                    <a:lumMod val="75000"/>
                  </a:schemeClr>
                </a:solidFill>
                <a:effectLst/>
                <a:latin typeface="Times New Roman" panose="02020503050405090304" charset="0"/>
              </a:rPr>
              <a:t>）</a:t>
            </a:r>
            <a:r>
              <a:rPr lang="zh-CN" altLang="en-US" sz="1400" b="0" i="0" dirty="0">
                <a:effectLst/>
                <a:latin typeface="Times New Roman" panose="02020503050405090304" charset="0"/>
              </a:rPr>
              <a:t>技术，从网页截图中识别 </a:t>
            </a:r>
            <a:r>
              <a:rPr lang="en-US" altLang="zh-CN" sz="1400" b="0" i="0" dirty="0">
                <a:solidFill>
                  <a:schemeClr val="accent3">
                    <a:lumMod val="75000"/>
                  </a:schemeClr>
                </a:solidFill>
                <a:effectLst/>
                <a:latin typeface="Times New Roman" panose="02020503050405090304" charset="0"/>
              </a:rPr>
              <a:t>HTML</a:t>
            </a:r>
            <a:r>
              <a:rPr lang="en-US" altLang="zh-CN" sz="1400" b="0" i="0" dirty="0">
                <a:effectLst/>
                <a:latin typeface="Times New Roman" panose="02020503050405090304" charset="0"/>
              </a:rPr>
              <a:t> </a:t>
            </a:r>
            <a:r>
              <a:rPr lang="zh-CN" altLang="en-US" sz="1400" b="0" i="0" dirty="0">
                <a:effectLst/>
                <a:latin typeface="Times New Roman" panose="02020503050405090304" charset="0"/>
              </a:rPr>
              <a:t>元素并生成问答数据</a:t>
            </a:r>
            <a:endParaRPr lang="en-US" altLang="zh-CN" sz="1400" b="1" dirty="0">
              <a:latin typeface="Times New Roman" panose="02020503050405090304" charset="0"/>
              <a:ea typeface="微软雅黑" panose="020B0503020204020204" pitchFamily="34" charset="-122"/>
            </a:endParaRPr>
          </a:p>
          <a:p>
            <a:pPr>
              <a:lnSpc>
                <a:spcPct val="150000"/>
              </a:lnSpc>
            </a:pPr>
            <a:r>
              <a:rPr lang="zh-CN" altLang="en-US" sz="1600" b="1" dirty="0">
                <a:latin typeface="Times New Roman" panose="02020503050405090304" charset="0"/>
                <a:ea typeface="微软雅黑" panose="020B0503020204020204" pitchFamily="34" charset="-122"/>
              </a:rPr>
              <a:t>布局检测</a:t>
            </a:r>
            <a:endParaRPr lang="en-US" altLang="zh-CN" sz="1600" b="1" dirty="0">
              <a:latin typeface="Times New Roman" panose="02020503050405090304" charset="0"/>
              <a:ea typeface="微软雅黑" panose="020B0503020204020204" pitchFamily="34" charset="-122"/>
            </a:endParaRPr>
          </a:p>
          <a:p>
            <a:pPr>
              <a:lnSpc>
                <a:spcPct val="150000"/>
              </a:lnSpc>
            </a:pPr>
            <a:r>
              <a:rPr lang="zh-CN" altLang="en-US" sz="1400" b="0" i="0" dirty="0">
                <a:effectLst/>
                <a:latin typeface="Times New Roman" panose="02020503050405090304" charset="0"/>
              </a:rPr>
              <a:t>此外，我们观察到 </a:t>
            </a:r>
            <a:r>
              <a:rPr lang="en-US" altLang="zh-CN" sz="1400" b="0" i="0" dirty="0">
                <a:effectLst/>
                <a:latin typeface="Times New Roman" panose="02020503050405090304" charset="0"/>
              </a:rPr>
              <a:t>PDF </a:t>
            </a:r>
            <a:r>
              <a:rPr lang="zh-CN" altLang="en-US" sz="1400" b="0" i="0" dirty="0">
                <a:effectLst/>
                <a:latin typeface="Times New Roman" panose="02020503050405090304" charset="0"/>
              </a:rPr>
              <a:t>文档和网页图像的布局结构有显著相似性，因为它们主要都由文本和图像内容组成。因此，我们利用 </a:t>
            </a:r>
            <a:r>
              <a:rPr lang="en-US" altLang="zh-CN" sz="1400" b="0" i="0" dirty="0">
                <a:solidFill>
                  <a:schemeClr val="accent2">
                    <a:lumMod val="75000"/>
                  </a:schemeClr>
                </a:solidFill>
                <a:effectLst/>
                <a:latin typeface="Times New Roman" panose="02020503050405090304" charset="0"/>
              </a:rPr>
              <a:t>PDF-Extract-Kit</a:t>
            </a:r>
            <a:r>
              <a:rPr lang="en-US" altLang="zh-CN" sz="1400" b="0" i="0" dirty="0">
                <a:effectLst/>
                <a:latin typeface="Times New Roman" panose="02020503050405090304" charset="0"/>
              </a:rPr>
              <a:t> </a:t>
            </a:r>
            <a:r>
              <a:rPr lang="zh-CN" altLang="en-US" sz="1400" b="0" i="0" dirty="0">
                <a:effectLst/>
                <a:latin typeface="Times New Roman" panose="02020503050405090304" charset="0"/>
              </a:rPr>
              <a:t>中的布局检测模型对网页图像进行布局分析。</a:t>
            </a:r>
            <a:endParaRPr lang="en-US" altLang="zh-CN" b="1" dirty="0">
              <a:solidFill>
                <a:schemeClr val="accent2">
                  <a:lumMod val="75000"/>
                </a:schemeClr>
              </a:solidFill>
              <a:latin typeface="Times New Roman" panose="02020503050405090304" charset="0"/>
              <a:ea typeface="微软雅黑" panose="020B0503020204020204" pitchFamily="34" charset="-122"/>
            </a:endParaRPr>
          </a:p>
          <a:p>
            <a:pPr>
              <a:lnSpc>
                <a:spcPct val="150000"/>
              </a:lnSpc>
            </a:pPr>
            <a:r>
              <a:rPr lang="zh-CN" altLang="en-US" b="1" dirty="0">
                <a:solidFill>
                  <a:schemeClr val="accent2">
                    <a:lumMod val="75000"/>
                  </a:schemeClr>
                </a:solidFill>
                <a:latin typeface="Times New Roman" panose="02020503050405090304" charset="0"/>
                <a:ea typeface="微软雅黑" panose="020B0503020204020204" pitchFamily="34" charset="-122"/>
              </a:rPr>
              <a:t>思维链</a:t>
            </a:r>
            <a:r>
              <a:rPr lang="en-US" altLang="zh-CN" b="1" dirty="0">
                <a:solidFill>
                  <a:schemeClr val="accent2">
                    <a:lumMod val="75000"/>
                  </a:schemeClr>
                </a:solidFill>
                <a:latin typeface="Times New Roman" panose="02020503050405090304" charset="0"/>
                <a:ea typeface="微软雅黑" panose="020B0503020204020204" pitchFamily="34" charset="-122"/>
              </a:rPr>
              <a:t>(CoT) </a:t>
            </a:r>
            <a:endParaRPr lang="en-US" altLang="zh-CN" b="1" dirty="0">
              <a:solidFill>
                <a:schemeClr val="accent2">
                  <a:lumMod val="75000"/>
                </a:schemeClr>
              </a:solidFill>
              <a:latin typeface="Times New Roman" panose="02020503050405090304" charset="0"/>
              <a:ea typeface="微软雅黑" panose="020B0503020204020204" pitchFamily="34" charset="-122"/>
            </a:endParaRPr>
          </a:p>
          <a:p>
            <a:pPr>
              <a:lnSpc>
                <a:spcPct val="150000"/>
              </a:lnSpc>
            </a:pPr>
            <a:r>
              <a:rPr lang="zh-CN" altLang="en-US" sz="1400" b="0" i="0" dirty="0">
                <a:effectLst/>
                <a:latin typeface="Times New Roman" panose="02020503050405090304" charset="0"/>
              </a:rPr>
              <a:t>思维链是一种循序渐进的推理方法，旨在引导模型逐步解决复杂问题，以提高生成答案的逻辑连贯性和准确性。</a:t>
            </a:r>
            <a:endParaRPr lang="en-US" altLang="zh-CN" sz="1400" b="0" i="0" dirty="0">
              <a:effectLst/>
              <a:latin typeface="Times New Roman" panose="02020503050405090304" charset="0"/>
            </a:endParaRPr>
          </a:p>
          <a:p>
            <a:pPr>
              <a:lnSpc>
                <a:spcPct val="150000"/>
              </a:lnSpc>
            </a:pPr>
            <a:r>
              <a:rPr lang="en-US" altLang="zh-CN" sz="1400" b="0" i="0" dirty="0">
                <a:solidFill>
                  <a:schemeClr val="accent2">
                    <a:lumMod val="75000"/>
                  </a:schemeClr>
                </a:solidFill>
                <a:effectLst/>
                <a:latin typeface="Times New Roman" panose="02020503050405090304" charset="0"/>
              </a:rPr>
              <a:t>Bunny </a:t>
            </a:r>
            <a:r>
              <a:rPr lang="zh-CN" altLang="en-US" sz="1400" dirty="0">
                <a:solidFill>
                  <a:schemeClr val="accent2">
                    <a:lumMod val="75000"/>
                  </a:schemeClr>
                </a:solidFill>
                <a:latin typeface="Times New Roman" panose="02020503050405090304" charset="0"/>
              </a:rPr>
              <a:t>、</a:t>
            </a:r>
            <a:r>
              <a:rPr lang="zh-CN" altLang="en-US" sz="1400" b="0" i="0" dirty="0">
                <a:solidFill>
                  <a:schemeClr val="accent2">
                    <a:lumMod val="75000"/>
                  </a:schemeClr>
                </a:solidFill>
                <a:effectLst/>
                <a:latin typeface="Times New Roman" panose="02020503050405090304" charset="0"/>
              </a:rPr>
              <a:t> </a:t>
            </a:r>
            <a:r>
              <a:rPr lang="en-US" altLang="zh-CN" sz="1400" b="0" i="0" dirty="0">
                <a:solidFill>
                  <a:schemeClr val="accent2">
                    <a:lumMod val="75000"/>
                  </a:schemeClr>
                </a:solidFill>
                <a:effectLst/>
                <a:latin typeface="Times New Roman" panose="02020503050405090304" charset="0"/>
              </a:rPr>
              <a:t>LLaVAR-Instruct16k</a:t>
            </a:r>
            <a:r>
              <a:rPr lang="zh-CN" altLang="en-US" sz="1400" b="0" i="0" dirty="0">
                <a:effectLst/>
                <a:latin typeface="Times New Roman" panose="02020503050405090304" charset="0"/>
              </a:rPr>
              <a:t>等</a:t>
            </a:r>
            <a:endParaRPr lang="zh-CN" altLang="en-US" sz="1400" dirty="0">
              <a:latin typeface="Times New Roman" panose="02020503050405090304" charset="0"/>
              <a:ea typeface="微软雅黑" panose="020B0503020204020204" pitchFamily="34" charset="-122"/>
            </a:endParaRPr>
          </a:p>
        </p:txBody>
      </p:sp>
      <p:sp>
        <p:nvSpPr>
          <p:cNvPr id="9" name="Title 5"/>
          <p:cNvSpPr>
            <a:spLocks noGrp="1"/>
          </p:cNvSpPr>
          <p:nvPr>
            <p:ph type="title"/>
          </p:nvPr>
        </p:nvSpPr>
        <p:spPr>
          <a:xfrm>
            <a:off x="0" y="46014"/>
            <a:ext cx="3537527" cy="678377"/>
          </a:xfrm>
        </p:spPr>
        <p:txBody>
          <a:bodyPr/>
          <a:lstStyle/>
          <a:p>
            <a:r>
              <a:rPr lang="en-US" dirty="0"/>
              <a:t>3.</a:t>
            </a:r>
            <a:r>
              <a:rPr lang="zh-CN" altLang="en-US" dirty="0"/>
              <a:t>论文主要工作</a:t>
            </a:r>
            <a:endParaRPr lang="zh-CN" altLang="en-US" dirty="0"/>
          </a:p>
        </p:txBody>
      </p:sp>
      <p:sp>
        <p:nvSpPr>
          <p:cNvPr id="11" name="Title 3"/>
          <p:cNvSpPr txBox="1"/>
          <p:nvPr/>
        </p:nvSpPr>
        <p:spPr>
          <a:xfrm>
            <a:off x="0" y="619254"/>
            <a:ext cx="1929742" cy="522514"/>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1600" dirty="0"/>
              <a:t>3.1 </a:t>
            </a:r>
            <a:r>
              <a:rPr lang="zh-CN" altLang="en-US" sz="1600" dirty="0"/>
              <a:t>视觉提示工程</a:t>
            </a:r>
            <a:endParaRPr lang="zh-CN" altLang="en-US" sz="1600" dirty="0"/>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33512" r="24047" b="21770"/>
          <a:stretch>
            <a:fillRect/>
          </a:stretch>
        </p:blipFill>
        <p:spPr>
          <a:xfrm>
            <a:off x="6186924" y="961029"/>
            <a:ext cx="4935102" cy="5116974"/>
          </a:xfrm>
          <a:prstGeom prst="rect">
            <a:avLst/>
          </a:prstGeom>
          <a:effectLst>
            <a:glow rad="38100">
              <a:schemeClr val="accent1"/>
            </a:glow>
          </a:effectLst>
        </p:spPr>
      </p:pic>
      <p:sp>
        <p:nvSpPr>
          <p:cNvPr id="14" name="文本框 13"/>
          <p:cNvSpPr txBox="1"/>
          <p:nvPr/>
        </p:nvSpPr>
        <p:spPr>
          <a:xfrm>
            <a:off x="8177372" y="6011095"/>
            <a:ext cx="1275113" cy="418063"/>
          </a:xfrm>
          <a:prstGeom prst="rect">
            <a:avLst/>
          </a:prstGeom>
          <a:noFill/>
        </p:spPr>
        <p:txBody>
          <a:bodyPr wrap="square">
            <a:spAutoFit/>
          </a:bodyPr>
          <a:lstStyle/>
          <a:p>
            <a:pPr>
              <a:lnSpc>
                <a:spcPct val="150000"/>
              </a:lnSpc>
            </a:pPr>
            <a:r>
              <a:rPr lang="zh-CN" altLang="en-US" sz="1600" b="1" dirty="0">
                <a:latin typeface="Times New Roman" panose="02020503050405090304" charset="0"/>
                <a:ea typeface="微软雅黑" panose="020B0503020204020204" pitchFamily="34" charset="-122"/>
              </a:rPr>
              <a:t>网页标注</a:t>
            </a:r>
            <a:endParaRPr lang="en-US" altLang="zh-CN" sz="1600" b="1" dirty="0">
              <a:latin typeface="Times New Roman" panose="02020503050405090304" charset="0"/>
              <a:ea typeface="微软雅黑" panose="020B0503020204020204" pitchFamily="34" charset="-122"/>
            </a:endParaRPr>
          </a:p>
        </p:txBody>
      </p:sp>
      <p:sp>
        <p:nvSpPr>
          <p:cNvPr id="18" name="文本框 17"/>
          <p:cNvSpPr txBox="1"/>
          <p:nvPr/>
        </p:nvSpPr>
        <p:spPr>
          <a:xfrm>
            <a:off x="7803481" y="433677"/>
            <a:ext cx="1649004" cy="369332"/>
          </a:xfrm>
          <a:prstGeom prst="rect">
            <a:avLst/>
          </a:prstGeom>
          <a:noFill/>
        </p:spPr>
        <p:txBody>
          <a:bodyPr wrap="square">
            <a:spAutoFit/>
          </a:bodyPr>
          <a:lstStyle/>
          <a:p>
            <a:r>
              <a:rPr lang="zh-CN" altLang="en-US" b="1" dirty="0">
                <a:solidFill>
                  <a:schemeClr val="accent1">
                    <a:lumMod val="75000"/>
                  </a:schemeClr>
                </a:solidFill>
              </a:rPr>
              <a:t>网页标注</a:t>
            </a:r>
            <a:r>
              <a:rPr lang="en-US" altLang="zh-CN" b="1" dirty="0">
                <a:solidFill>
                  <a:schemeClr val="accent1">
                    <a:lumMod val="75000"/>
                  </a:schemeClr>
                </a:solidFill>
              </a:rPr>
              <a:t>OCR</a:t>
            </a:r>
            <a:endParaRPr lang="zh-CN" altLang="en-US" b="1" dirty="0">
              <a:solidFill>
                <a:schemeClr val="accent1">
                  <a:lumMod val="75000"/>
                </a:schemeClr>
              </a:solidFill>
            </a:endParaRPr>
          </a:p>
        </p:txBody>
      </p:sp>
      <p:sp>
        <p:nvSpPr>
          <p:cNvPr id="19" name="矩形 18"/>
          <p:cNvSpPr/>
          <p:nvPr/>
        </p:nvSpPr>
        <p:spPr>
          <a:xfrm flipH="1" flipV="1">
            <a:off x="7869010" y="433674"/>
            <a:ext cx="1524001" cy="369331"/>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tags/tag1.xml><?xml version="1.0" encoding="utf-8"?>
<p:tagLst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d7c6f0d7-c011-41b3-bfe6-d7edfee9ef99"/>
  <p:tag name="KSO_WPP_MARK_KEY" val="8cde94f5-0ec2-4c22-9cf2-e3c943ddd548"/>
  <p:tag name="COMMONDATA" val="eyJoZGlkIjoiZjFjNmVlYjg2MWFkOGM0YjgwMzQyMzQ1ZWQzZjc3MTMifQ=="/>
</p:tagLst>
</file>

<file path=ppt/theme/theme1.xml><?xml version="1.0" encoding="utf-8"?>
<a:theme xmlns:a="http://schemas.openxmlformats.org/drawingml/2006/main" name="Designed by iSlide">
  <a:themeElements>
    <a:clrScheme name="iSlide">
      <a:dk1>
        <a:srgbClr val="2F2F2F"/>
      </a:dk1>
      <a:lt1>
        <a:srgbClr val="FFFFFF"/>
      </a:lt1>
      <a:dk2>
        <a:srgbClr val="778495"/>
      </a:dk2>
      <a:lt2>
        <a:srgbClr val="F0F0F0"/>
      </a:lt2>
      <a:accent1>
        <a:srgbClr val="746CF8"/>
      </a:accent1>
      <a:accent2>
        <a:srgbClr val="C65EF0"/>
      </a:accent2>
      <a:accent3>
        <a:srgbClr val="70BBFA"/>
      </a:accent3>
      <a:accent4>
        <a:srgbClr val="A074FF"/>
      </a:accent4>
      <a:accent5>
        <a:srgbClr val="FACA78"/>
      </a:accent5>
      <a:accent6>
        <a:srgbClr val="AEAEAE"/>
      </a:accent6>
      <a:hlink>
        <a:srgbClr val="F84D4D"/>
      </a:hlink>
      <a:folHlink>
        <a:srgbClr val="979797"/>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iSlide#d7c6f0d7-c011-41b3-bfe6-d7edfee9ef99</Template>
  <TotalTime>0</TotalTime>
  <Words>3577</Words>
  <Application>WPS 演示</Application>
  <PresentationFormat>宽屏</PresentationFormat>
  <Paragraphs>216</Paragraphs>
  <Slides>21</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21</vt:i4>
      </vt:variant>
    </vt:vector>
  </HeadingPairs>
  <TitlesOfParts>
    <vt:vector size="45" baseType="lpstr">
      <vt:lpstr>Arial</vt:lpstr>
      <vt:lpstr>宋体</vt:lpstr>
      <vt:lpstr>Wingdings</vt:lpstr>
      <vt:lpstr>Times New Roman</vt:lpstr>
      <vt:lpstr>微软雅黑</vt:lpstr>
      <vt:lpstr>汉仪旗黑</vt:lpstr>
      <vt:lpstr>楷体</vt:lpstr>
      <vt:lpstr>汉仪楷体KW</vt:lpstr>
      <vt:lpstr>Inter</vt:lpstr>
      <vt:lpstr>Times New Roman Regular</vt:lpstr>
      <vt:lpstr>宋体</vt:lpstr>
      <vt:lpstr>Arial Unicode MS</vt:lpstr>
      <vt:lpstr>Calibri</vt:lpstr>
      <vt:lpstr>Helvetica Neue</vt:lpstr>
      <vt:lpstr>等线</vt:lpstr>
      <vt:lpstr>汉仪中等线KW</vt:lpstr>
      <vt:lpstr>Times New Roman Bold</vt:lpstr>
      <vt:lpstr>Thonburi</vt:lpstr>
      <vt:lpstr>汉仪书宋二KW</vt:lpstr>
      <vt:lpstr>Inter</vt:lpstr>
      <vt:lpstr>微软雅黑</vt:lpstr>
      <vt:lpstr>楷体</vt:lpstr>
      <vt:lpstr>苹方-简</vt:lpstr>
      <vt:lpstr>Designed by iSlide</vt:lpstr>
      <vt:lpstr>RWKV-UI: UI Understanding with Enhanced Perception and Reasoning</vt:lpstr>
      <vt:lpstr>目录</vt:lpstr>
      <vt:lpstr>1.论文概述</vt:lpstr>
      <vt:lpstr>2.研究背景</vt:lpstr>
      <vt:lpstr>1.论文概述</vt:lpstr>
      <vt:lpstr>3.论文主要工作</vt:lpstr>
      <vt:lpstr>3.论文主要工作</vt:lpstr>
      <vt:lpstr>3.论文主要工作</vt:lpstr>
      <vt:lpstr>3.论文主要工作</vt:lpstr>
      <vt:lpstr>3.论文主要工作</vt:lpstr>
      <vt:lpstr>3.论文主要工作</vt:lpstr>
      <vt:lpstr>3.论文主要工作</vt:lpstr>
      <vt:lpstr>3.论文主要工作</vt:lpstr>
      <vt:lpstr>4.实验</vt:lpstr>
      <vt:lpstr>4.实验</vt:lpstr>
      <vt:lpstr>4.实验</vt:lpstr>
      <vt:lpstr>4.实验</vt:lpstr>
      <vt:lpstr>4.实验</vt:lpstr>
      <vt:lpstr>PowerPoint 演示文稿</vt:lpstr>
      <vt:lpstr>5.未来总结与展望</vt:lpstr>
      <vt:lpstr>Thank you</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RWKV-UI: UI Understanding with Enhanced Perception and Reasoning</dc:title>
  <dc:creator>iSlide</dc:creator>
  <cp:lastModifiedBy>杨家希</cp:lastModifiedBy>
  <cp:revision>83</cp:revision>
  <cp:lastPrinted>2025-02-22T04:43:10Z</cp:lastPrinted>
  <dcterms:created xsi:type="dcterms:W3CDTF">2025-02-22T04:43:10Z</dcterms:created>
  <dcterms:modified xsi:type="dcterms:W3CDTF">2025-02-22T04:43:10Z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d7c6f0d7-c011-41b3-bfe6-d7edfee9ef99</vt:lpwstr>
  </property>
  <property fmtid="{D5CDD505-2E9C-101B-9397-08002B2CF9AE}" pid="3" name="ICV">
    <vt:lpwstr>74BD092E812C4CE6B3DA64D50C5DC98B</vt:lpwstr>
  </property>
  <property fmtid="{D5CDD505-2E9C-101B-9397-08002B2CF9AE}" pid="4" name="KSOProductBuildVer">
    <vt:lpwstr>2052-7.2.1.8947</vt:lpwstr>
  </property>
</Properties>
</file>